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0"/>
  </p:notesMasterIdLst>
  <p:sldIdLst>
    <p:sldId id="256" r:id="rId3"/>
    <p:sldId id="261" r:id="rId4"/>
    <p:sldId id="257" r:id="rId5"/>
    <p:sldId id="260" r:id="rId6"/>
    <p:sldId id="258" r:id="rId7"/>
    <p:sldId id="262" r:id="rId8"/>
    <p:sldId id="259" r:id="rId9"/>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2/12/2019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2/12/2019</a:t>
            </a:fld>
            <a:endParaRPr lang="en-US"/>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2/12/2019</a:t>
            </a:fld>
            <a:endParaRPr lang="en-US"/>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2/12/2019</a:t>
            </a:fld>
            <a:endParaRPr lang="en-US"/>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2/12/2019</a:t>
            </a:fld>
            <a:endParaRPr lang="en-US"/>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2/12/2019</a:t>
            </a:fld>
            <a:endParaRPr lang="en-US"/>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a:t>©Copyright, 2018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2/12/2019</a:t>
            </a:fld>
            <a:endParaRPr lang="en-US"/>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a:t>©Copyright, 2018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2/12/2019</a:t>
            </a:fld>
            <a:endParaRPr lang="en-US"/>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a:t>©Copyright, 2018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2/12/2019</a:t>
            </a:fld>
            <a:endParaRPr lang="en-US"/>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2/12/2019</a:t>
            </a:fld>
            <a:endParaRPr lang="en-US"/>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2/12/2019</a:t>
            </a:fld>
            <a:endParaRPr lang="en-US"/>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2/12/2019</a:t>
            </a:fld>
            <a:endParaRPr lang="en-US"/>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a:t>©Copyright, 2018 The Relentless Catholic.  All Rights Reserved.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a:t>©Copyright, 2018 The Relentless Catholic.  All Rights Reserved.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©Copyright, 2018 The Relentless Catholic.  All Rights Reserved. </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2/12/2019</a:t>
            </a:fld>
            <a:endParaRPr lang="en-US"/>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Logistics and Introduction</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lstStyle/>
          <a:p>
            <a:r>
              <a:rPr lang="en-US" dirty="0"/>
              <a:t>St. Thomas Aquinas’s prayer before study:</a:t>
            </a:r>
          </a:p>
          <a:p>
            <a:pPr lvl="1"/>
            <a:r>
              <a:rPr lang="en-US" dirty="0"/>
              <a:t>Ineffable Creator, you are proclaimed the true font of light and wisdom, and the primal origin raised high beyond all things. Pour forth a ray of your brightness into the darkened places of my mind; disperse from my soul the twofold darkness into which I was born: sin and ignorance. You make eloquent the tongues of infants. Refine my speech and pour forth upon my lips the goodness of your blessing. Grant to me keenness of mind, capacity to remember, skill in learning, subtlety to interpret, and eloquence in speech. May you guide the beginning of my work, direct its progress, and bring it to completion. You who are true God and true Man, who live and reign, world without end. Amen. </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F1511-B34D-4845-8DEE-D056B9BF258F}"/>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97E0F0F0-6EF3-4239-A67D-B39950A3ABAC}"/>
              </a:ext>
            </a:extLst>
          </p:cNvPr>
          <p:cNvSpPr>
            <a:spLocks noGrp="1"/>
          </p:cNvSpPr>
          <p:nvPr>
            <p:ph idx="1"/>
          </p:nvPr>
        </p:nvSpPr>
        <p:spPr/>
        <p:txBody>
          <a:bodyPr>
            <a:normAutofit/>
          </a:bodyPr>
          <a:lstStyle/>
          <a:p>
            <a:endParaRPr lang="en-US" dirty="0"/>
          </a:p>
        </p:txBody>
      </p:sp>
      <p:sp>
        <p:nvSpPr>
          <p:cNvPr id="4" name="Footer Placeholder 3">
            <a:extLst>
              <a:ext uri="{FF2B5EF4-FFF2-40B4-BE49-F238E27FC236}">
                <a16:creationId xmlns:a16="http://schemas.microsoft.com/office/drawing/2014/main" id="{1FAD13EF-160A-46B7-9B38-5480EF646DE3}"/>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2FAF1E3-3A2C-4191-B22B-172210A3CA0F}"/>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96652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5778-1718-4979-AF66-A69F4EDBF6A7}"/>
              </a:ext>
            </a:extLst>
          </p:cNvPr>
          <p:cNvSpPr>
            <a:spLocks noGrp="1"/>
          </p:cNvSpPr>
          <p:nvPr>
            <p:ph type="title"/>
          </p:nvPr>
        </p:nvSpPr>
        <p:spPr/>
        <p:txBody>
          <a:bodyPr/>
          <a:lstStyle/>
          <a:p>
            <a:r>
              <a:rPr lang="en-US" dirty="0"/>
              <a:t>Tonight’s Agenda</a:t>
            </a:r>
          </a:p>
        </p:txBody>
      </p:sp>
      <p:sp>
        <p:nvSpPr>
          <p:cNvPr id="3" name="Content Placeholder 2">
            <a:extLst>
              <a:ext uri="{FF2B5EF4-FFF2-40B4-BE49-F238E27FC236}">
                <a16:creationId xmlns:a16="http://schemas.microsoft.com/office/drawing/2014/main" id="{22CACEE0-15B2-4849-9DFB-1EE46554417A}"/>
              </a:ext>
            </a:extLst>
          </p:cNvPr>
          <p:cNvSpPr>
            <a:spLocks noGrp="1"/>
          </p:cNvSpPr>
          <p:nvPr>
            <p:ph idx="1"/>
          </p:nvPr>
        </p:nvSpPr>
        <p:spPr/>
        <p:txBody>
          <a:bodyPr/>
          <a:lstStyle/>
          <a:p>
            <a:r>
              <a:rPr lang="en-US" dirty="0"/>
              <a:t>Greeting and Registration (10 minutes)</a:t>
            </a:r>
          </a:p>
          <a:p>
            <a:r>
              <a:rPr lang="en-US" dirty="0"/>
              <a:t>Large Group Gathering (20 minutes)</a:t>
            </a:r>
          </a:p>
          <a:p>
            <a:pPr lvl="1"/>
            <a:r>
              <a:rPr lang="en-US" dirty="0"/>
              <a:t>Welcome and Opening Prayer</a:t>
            </a:r>
          </a:p>
          <a:p>
            <a:pPr lvl="1"/>
            <a:r>
              <a:rPr lang="en-US" dirty="0"/>
              <a:t>Introduction of Study and Logistics</a:t>
            </a:r>
          </a:p>
          <a:p>
            <a:r>
              <a:rPr lang="en-US" dirty="0"/>
              <a:t>Small Group Gathering (20 minutes)</a:t>
            </a:r>
          </a:p>
          <a:p>
            <a:pPr lvl="1"/>
            <a:r>
              <a:rPr lang="en-US" dirty="0"/>
              <a:t>Welcome and Introductions</a:t>
            </a:r>
          </a:p>
          <a:p>
            <a:pPr lvl="1"/>
            <a:r>
              <a:rPr lang="en-US" dirty="0"/>
              <a:t>Review discussion group guidelines</a:t>
            </a:r>
          </a:p>
          <a:p>
            <a:r>
              <a:rPr lang="en-US" dirty="0"/>
              <a:t>Lecture and Closing Prayer (40 minutes)</a:t>
            </a:r>
          </a:p>
          <a:p>
            <a:pPr lvl="1"/>
            <a:endParaRPr lang="en-US" dirty="0"/>
          </a:p>
        </p:txBody>
      </p:sp>
      <p:sp>
        <p:nvSpPr>
          <p:cNvPr id="4" name="Footer Placeholder 3">
            <a:extLst>
              <a:ext uri="{FF2B5EF4-FFF2-40B4-BE49-F238E27FC236}">
                <a16:creationId xmlns:a16="http://schemas.microsoft.com/office/drawing/2014/main" id="{1B7F28CF-A668-4637-8B73-12BA41244557}"/>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C79B4E6-ADAA-4E71-B310-FF79085F3905}"/>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595064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351B8-743E-475C-A99C-4893DBA9C284}"/>
              </a:ext>
            </a:extLst>
          </p:cNvPr>
          <p:cNvSpPr>
            <a:spLocks noGrp="1"/>
          </p:cNvSpPr>
          <p:nvPr>
            <p:ph type="title"/>
          </p:nvPr>
        </p:nvSpPr>
        <p:spPr/>
        <p:txBody>
          <a:bodyPr/>
          <a:lstStyle/>
          <a:p>
            <a:r>
              <a:rPr lang="en-US" dirty="0"/>
              <a:t>Duration and Format</a:t>
            </a:r>
          </a:p>
        </p:txBody>
      </p:sp>
      <p:sp>
        <p:nvSpPr>
          <p:cNvPr id="3" name="Content Placeholder 2">
            <a:extLst>
              <a:ext uri="{FF2B5EF4-FFF2-40B4-BE49-F238E27FC236}">
                <a16:creationId xmlns:a16="http://schemas.microsoft.com/office/drawing/2014/main" id="{6CAC713E-E75E-4880-9BFA-FA139FC67C98}"/>
              </a:ext>
            </a:extLst>
          </p:cNvPr>
          <p:cNvSpPr>
            <a:spLocks noGrp="1"/>
          </p:cNvSpPr>
          <p:nvPr>
            <p:ph idx="1"/>
          </p:nvPr>
        </p:nvSpPr>
        <p:spPr/>
        <p:txBody>
          <a:bodyPr/>
          <a:lstStyle/>
          <a:p>
            <a:r>
              <a:rPr lang="en-US" dirty="0"/>
              <a:t>8 weeks</a:t>
            </a:r>
          </a:p>
          <a:p>
            <a:r>
              <a:rPr lang="en-US" dirty="0"/>
              <a:t>After the first week</a:t>
            </a:r>
          </a:p>
          <a:p>
            <a:pPr lvl="1"/>
            <a:r>
              <a:rPr lang="en-US" dirty="0"/>
              <a:t>Begin with a prayer and a few brief remarks (10 minutes)</a:t>
            </a:r>
          </a:p>
          <a:p>
            <a:pPr lvl="1"/>
            <a:r>
              <a:rPr lang="en-US" dirty="0"/>
              <a:t>Go into your groups and discuss the questions in the weekly package for that weeks presentation (40 minutes)</a:t>
            </a:r>
          </a:p>
          <a:p>
            <a:pPr lvl="1"/>
            <a:r>
              <a:rPr lang="en-US" dirty="0"/>
              <a:t>Return to the large group for lecture, questions and closing prayer (40 minutes)</a:t>
            </a:r>
          </a:p>
          <a:p>
            <a:pPr lvl="1"/>
            <a:r>
              <a:rPr lang="en-US" dirty="0"/>
              <a:t>You will receive the next week’s package at the end of class</a:t>
            </a:r>
          </a:p>
        </p:txBody>
      </p:sp>
      <p:sp>
        <p:nvSpPr>
          <p:cNvPr id="4" name="Footer Placeholder 3">
            <a:extLst>
              <a:ext uri="{FF2B5EF4-FFF2-40B4-BE49-F238E27FC236}">
                <a16:creationId xmlns:a16="http://schemas.microsoft.com/office/drawing/2014/main" id="{38969496-EBE9-46F7-BC7D-42E93186FECF}"/>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EC6FAFC-59B7-4295-9F69-FA1A0B770A07}"/>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545457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A8CA3D-7A3C-477F-BFE2-B0FFF7D0698B}"/>
              </a:ext>
            </a:extLst>
          </p:cNvPr>
          <p:cNvSpPr>
            <a:spLocks noGrp="1"/>
          </p:cNvSpPr>
          <p:nvPr>
            <p:ph type="title"/>
          </p:nvPr>
        </p:nvSpPr>
        <p:spPr/>
        <p:txBody>
          <a:bodyPr/>
          <a:lstStyle/>
          <a:p>
            <a:r>
              <a:rPr lang="en-US" dirty="0"/>
              <a:t>Resources</a:t>
            </a:r>
          </a:p>
        </p:txBody>
      </p:sp>
      <p:sp>
        <p:nvSpPr>
          <p:cNvPr id="5" name="Content Placeholder 4">
            <a:extLst>
              <a:ext uri="{FF2B5EF4-FFF2-40B4-BE49-F238E27FC236}">
                <a16:creationId xmlns:a16="http://schemas.microsoft.com/office/drawing/2014/main" id="{745E5DD9-22E1-4457-AA83-12E2A68378BC}"/>
              </a:ext>
            </a:extLst>
          </p:cNvPr>
          <p:cNvSpPr>
            <a:spLocks noGrp="1"/>
          </p:cNvSpPr>
          <p:nvPr>
            <p:ph idx="1"/>
          </p:nvPr>
        </p:nvSpPr>
        <p:spPr/>
        <p:txBody>
          <a:bodyPr>
            <a:normAutofit fontScale="85000" lnSpcReduction="10000"/>
          </a:bodyPr>
          <a:lstStyle/>
          <a:p>
            <a:r>
              <a:rPr lang="en-US" i="1" dirty="0"/>
              <a:t>The Ignatius Catholic Study Bible: The New Testament. San Francisco: Ignatius Press, 2010.</a:t>
            </a:r>
          </a:p>
          <a:p>
            <a:r>
              <a:rPr lang="en-US" dirty="0"/>
              <a:t>Hahn, Scott, ed. </a:t>
            </a:r>
            <a:r>
              <a:rPr lang="en-US" i="1" dirty="0"/>
              <a:t>Catholic Bible Dictionary. New York: Doubleday, 2009.</a:t>
            </a:r>
          </a:p>
          <a:p>
            <a:r>
              <a:rPr lang="en-US" dirty="0" err="1"/>
              <a:t>Liesen</a:t>
            </a:r>
            <a:r>
              <a:rPr lang="en-US" dirty="0"/>
              <a:t>, Jan, and Laurie Watson Manhardt. </a:t>
            </a:r>
            <a:r>
              <a:rPr lang="en-US" i="1" dirty="0"/>
              <a:t>The Gospel of Mark. Come and See: Catholic Bible Study. Steubenville: Emmaus Road Publishing, 2012.</a:t>
            </a:r>
          </a:p>
          <a:p>
            <a:r>
              <a:rPr lang="en-US" dirty="0"/>
              <a:t>Donahue, John R., and Daniel J. Harrington. </a:t>
            </a:r>
            <a:r>
              <a:rPr lang="en-US" i="1" dirty="0"/>
              <a:t>The Gospel of Mark. Edited by Daniel J. Harrington. Vol. 2. Sacra Pagina Series. Collegeville: The Liturgical Press, 2002.</a:t>
            </a:r>
          </a:p>
          <a:p>
            <a:r>
              <a:rPr lang="en-US" dirty="0"/>
              <a:t>Aland, Kurt. </a:t>
            </a:r>
            <a:r>
              <a:rPr lang="en-US" i="1" dirty="0"/>
              <a:t>Synopsis of the Four Gospels. Bellingham: Logos Bible Software, 2009.</a:t>
            </a:r>
          </a:p>
          <a:p>
            <a:r>
              <a:rPr lang="en-US" dirty="0"/>
              <a:t>Van Linden, Philip, C.M. </a:t>
            </a:r>
            <a:r>
              <a:rPr lang="en-US" i="1" dirty="0"/>
              <a:t>The Gospel According to Mark. Collegeville Bible Commentary. Collegeville: The Liturgical Press, 1983.</a:t>
            </a:r>
          </a:p>
          <a:p>
            <a:r>
              <a:rPr lang="en-US" dirty="0"/>
              <a:t>Catholic Church. </a:t>
            </a:r>
            <a:r>
              <a:rPr lang="en-US" i="1" dirty="0"/>
              <a:t>Catechism of the Catholic Church. 2nd Ed. Washington, DC: United States Catholic Conference, 2000.</a:t>
            </a:r>
          </a:p>
          <a:p>
            <a:r>
              <a:rPr lang="en-US" dirty="0"/>
              <a:t>Others noted in the footnotes of the lecture notes.</a:t>
            </a:r>
          </a:p>
          <a:p>
            <a:endParaRPr lang="en-US" dirty="0"/>
          </a:p>
        </p:txBody>
      </p:sp>
      <p:sp>
        <p:nvSpPr>
          <p:cNvPr id="2" name="Footer Placeholder 1">
            <a:extLst>
              <a:ext uri="{FF2B5EF4-FFF2-40B4-BE49-F238E27FC236}">
                <a16:creationId xmlns:a16="http://schemas.microsoft.com/office/drawing/2014/main" id="{55F95BF7-44CD-495A-8584-4A6F550A20F5}"/>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3" name="Slide Number Placeholder 2">
            <a:extLst>
              <a:ext uri="{FF2B5EF4-FFF2-40B4-BE49-F238E27FC236}">
                <a16:creationId xmlns:a16="http://schemas.microsoft.com/office/drawing/2014/main" id="{69749731-8137-45BB-94FD-F49EF7717C7A}"/>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063510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1FF09-4D90-4407-8AB3-FF33E8008219}"/>
              </a:ext>
            </a:extLst>
          </p:cNvPr>
          <p:cNvSpPr>
            <a:spLocks noGrp="1"/>
          </p:cNvSpPr>
          <p:nvPr>
            <p:ph type="title"/>
          </p:nvPr>
        </p:nvSpPr>
        <p:spPr/>
        <p:txBody>
          <a:bodyPr/>
          <a:lstStyle/>
          <a:p>
            <a:r>
              <a:rPr lang="en-US" dirty="0"/>
              <a:t>Commitments and Requests</a:t>
            </a:r>
          </a:p>
        </p:txBody>
      </p:sp>
      <p:sp>
        <p:nvSpPr>
          <p:cNvPr id="3" name="Content Placeholder 2">
            <a:extLst>
              <a:ext uri="{FF2B5EF4-FFF2-40B4-BE49-F238E27FC236}">
                <a16:creationId xmlns:a16="http://schemas.microsoft.com/office/drawing/2014/main" id="{1A4DB5B2-6726-4502-AE2B-84B738831650}"/>
              </a:ext>
            </a:extLst>
          </p:cNvPr>
          <p:cNvSpPr>
            <a:spLocks noGrp="1"/>
          </p:cNvSpPr>
          <p:nvPr>
            <p:ph idx="1"/>
          </p:nvPr>
        </p:nvSpPr>
        <p:spPr/>
        <p:txBody>
          <a:bodyPr>
            <a:normAutofit/>
          </a:bodyPr>
          <a:lstStyle/>
          <a:p>
            <a:r>
              <a:rPr lang="en-US" dirty="0"/>
              <a:t>What I commit to you </a:t>
            </a:r>
          </a:p>
          <a:p>
            <a:pPr lvl="1"/>
            <a:r>
              <a:rPr lang="en-US" dirty="0"/>
              <a:t>That we will be done by ____ each week</a:t>
            </a:r>
          </a:p>
          <a:p>
            <a:pPr lvl="1"/>
            <a:r>
              <a:rPr lang="en-US" dirty="0"/>
              <a:t>I will come prepared</a:t>
            </a:r>
          </a:p>
          <a:p>
            <a:pPr lvl="1"/>
            <a:r>
              <a:rPr lang="en-US" dirty="0"/>
              <a:t>If I cannot answer a question, I will try to address it in the opening remarks of the next class if possible</a:t>
            </a:r>
          </a:p>
          <a:p>
            <a:r>
              <a:rPr lang="en-US" dirty="0"/>
              <a:t>What I ask of you</a:t>
            </a:r>
          </a:p>
          <a:p>
            <a:pPr lvl="1"/>
            <a:r>
              <a:rPr lang="en-US" dirty="0"/>
              <a:t>Bring your bible to class (NAB, RSVCE, NRSVCE)</a:t>
            </a:r>
          </a:p>
          <a:p>
            <a:pPr lvl="1"/>
            <a:r>
              <a:rPr lang="en-US" dirty="0"/>
              <a:t>Do the readings and questions and come to class prepared</a:t>
            </a:r>
          </a:p>
          <a:p>
            <a:pPr lvl="1"/>
            <a:r>
              <a:rPr lang="en-US" dirty="0"/>
              <a:t>Try and spend a little time each day in the scripture</a:t>
            </a:r>
          </a:p>
          <a:p>
            <a:pPr lvl="1"/>
            <a:r>
              <a:rPr lang="en-US" dirty="0"/>
              <a:t>If you think we can do a better job (structure, depth of issues, etc.), let us know</a:t>
            </a:r>
          </a:p>
          <a:p>
            <a:endParaRPr lang="en-US" dirty="0"/>
          </a:p>
        </p:txBody>
      </p:sp>
      <p:sp>
        <p:nvSpPr>
          <p:cNvPr id="4" name="Footer Placeholder 3">
            <a:extLst>
              <a:ext uri="{FF2B5EF4-FFF2-40B4-BE49-F238E27FC236}">
                <a16:creationId xmlns:a16="http://schemas.microsoft.com/office/drawing/2014/main" id="{26BAFAFF-A226-4EF3-9F00-8C4C4BB220EA}"/>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7831A00-25A2-4003-AFA5-5AA1C2EE7F44}"/>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82039567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1589</TotalTime>
  <Words>655</Words>
  <Application>Microsoft Office PowerPoint</Application>
  <PresentationFormat>Widescreen</PresentationFormat>
  <Paragraphs>55</Paragraphs>
  <Slides>7</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Calibri Light</vt:lpstr>
      <vt:lpstr>Trebuchet MS</vt:lpstr>
      <vt:lpstr>Wingdings 3</vt:lpstr>
      <vt:lpstr>Facet</vt:lpstr>
      <vt:lpstr>Custom Design</vt:lpstr>
      <vt:lpstr>The Gospel According to St. Mark</vt:lpstr>
      <vt:lpstr>Opening Prayer</vt:lpstr>
      <vt:lpstr>About Me</vt:lpstr>
      <vt:lpstr>Tonight’s Agenda</vt:lpstr>
      <vt:lpstr>Duration and Format</vt:lpstr>
      <vt:lpstr>Resources</vt:lpstr>
      <vt:lpstr>Commitments and Requests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29</cp:revision>
  <cp:lastPrinted>2018-10-25T17:19:18Z</cp:lastPrinted>
  <dcterms:created xsi:type="dcterms:W3CDTF">2017-09-26T22:01:53Z</dcterms:created>
  <dcterms:modified xsi:type="dcterms:W3CDTF">2019-02-12T21:56:33Z</dcterms:modified>
</cp:coreProperties>
</file>