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4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  <p:sldId id="269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93A63-CC0F-4DBF-A214-23CDDEEE4099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F1252-74CF-4E3A-86E1-13444230CC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83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9DFB597-FAB1-4C0E-858C-F3861905D1B3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511C8D-E8BC-4A63-B96D-582C444018B5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Gospel According to</a:t>
            </a:r>
            <a:br>
              <a:rPr lang="en-US" dirty="0"/>
            </a:br>
            <a:r>
              <a:rPr lang="en-US" dirty="0"/>
              <a:t>St. Mark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6 - Mark 11:1 – 13:37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776774-D4C8-45FA-8165-21E3BE51F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04E309-BF20-4B91-B098-C0B0A7446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Jerusalem Temple Mount view from Mount of Olives (6035890417).jpg">
            <a:extLst>
              <a:ext uri="{FF2B5EF4-FFF2-40B4-BE49-F238E27FC236}">
                <a16:creationId xmlns:a16="http://schemas.microsoft.com/office/drawing/2014/main" id="{1E780335-F74F-4614-B47F-2E60E6A68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26" y="1265323"/>
            <a:ext cx="7478946" cy="420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0AB1B7-EB27-4B28-AA75-5A28FFA74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2B268-498E-4D6D-962E-DABA311B0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57F1E4F-1CFF-5643-939E-217C01CDF56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85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E744C-8092-486C-BDF9-1E84486C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2DB4B-20B0-4B9B-9998-1008E0CA1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Jesus prophesying the end of the world?</a:t>
            </a:r>
          </a:p>
          <a:p>
            <a:pPr lvl="1"/>
            <a:r>
              <a:rPr lang="en-US" dirty="0"/>
              <a:t>“this generation will not pass…”</a:t>
            </a:r>
          </a:p>
          <a:p>
            <a:r>
              <a:rPr lang="en-US" dirty="0"/>
              <a:t>Better interpretation is the destruction of the Temple which happened in 70 AD</a:t>
            </a:r>
          </a:p>
          <a:p>
            <a:r>
              <a:rPr lang="en-US" dirty="0"/>
              <a:t>Micah 3:12 and Jeremiah 26:18 were prophesying the destruction of the first Temple in 586 BC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0D738-1F98-45C5-B360-13A98F775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EFD05-75B8-4688-98D7-2FE6A772F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72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2FB9-4591-4952-B333-44E8CD3A6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50C36B-E14D-43E8-85C6-EB8AE0AEBA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E7AA43-1D29-487D-9DF3-9D1A1BD6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58007-805F-41AB-B917-FA928B54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36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2FB9-4591-4952-B333-44E8CD3A6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50C36B-E14D-43E8-85C6-EB8AE0AEBA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E7AA43-1D29-487D-9DF3-9D1A1BD6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58007-805F-41AB-B917-FA928B54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4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A2F04-6274-4981-956F-DB6C4B02A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B29B4-2E35-4318-A237-54A3C2B6F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we left off, they were headed to Jerusalem</a:t>
            </a:r>
          </a:p>
          <a:p>
            <a:r>
              <a:rPr lang="en-US" dirty="0"/>
              <a:t>Bartimaeus calls him Son of David (first time in Mark)</a:t>
            </a:r>
          </a:p>
          <a:p>
            <a:pPr lvl="1"/>
            <a:r>
              <a:rPr lang="en-US" dirty="0"/>
              <a:t>Son of Man</a:t>
            </a:r>
          </a:p>
          <a:p>
            <a:pPr lvl="1"/>
            <a:r>
              <a:rPr lang="en-US" dirty="0"/>
              <a:t>Son of God</a:t>
            </a:r>
          </a:p>
          <a:p>
            <a:pPr lvl="1"/>
            <a:r>
              <a:rPr lang="en-US" dirty="0"/>
              <a:t>Messiah</a:t>
            </a:r>
          </a:p>
          <a:p>
            <a:pPr lvl="1"/>
            <a:r>
              <a:rPr lang="en-US" dirty="0"/>
              <a:t>Jesus</a:t>
            </a:r>
          </a:p>
          <a:p>
            <a:r>
              <a:rPr lang="en-US" dirty="0"/>
              <a:t>Disciples have not been cast in a good light, so far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AC265-70AD-4E4C-A8F7-C435881EF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5DB2F7-09F4-4D1C-8CED-9E0B3AF4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9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E891E-7F00-4A18-9D2F-C1B160240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BAA0B-932F-4186-BACF-0A01299B6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 11, in the NRSVCE, has five sections</a:t>
            </a:r>
          </a:p>
          <a:p>
            <a:pPr lvl="1"/>
            <a:r>
              <a:rPr lang="en-US" dirty="0"/>
              <a:t>Jesus’ Triumphal Entry into Jerusalem</a:t>
            </a:r>
          </a:p>
          <a:p>
            <a:pPr lvl="1"/>
            <a:r>
              <a:rPr lang="en-US" dirty="0"/>
              <a:t>Jesus Curses the Fig Tree</a:t>
            </a:r>
          </a:p>
          <a:p>
            <a:pPr lvl="1"/>
            <a:r>
              <a:rPr lang="en-US" dirty="0"/>
              <a:t>Jesus Cleanses the Temple</a:t>
            </a:r>
          </a:p>
          <a:p>
            <a:pPr lvl="1"/>
            <a:r>
              <a:rPr lang="en-US" dirty="0"/>
              <a:t>The Lesson from the Withered Fig Tree</a:t>
            </a:r>
          </a:p>
          <a:p>
            <a:pPr lvl="1"/>
            <a:r>
              <a:rPr lang="en-US" dirty="0"/>
              <a:t>Jesus’ Authority is Questioned</a:t>
            </a:r>
          </a:p>
          <a:p>
            <a:r>
              <a:rPr lang="en-US" dirty="0"/>
              <a:t>Did Jesus enter on a colt?  A donkey?  Both?</a:t>
            </a:r>
          </a:p>
          <a:p>
            <a:r>
              <a:rPr lang="en-US" dirty="0"/>
              <a:t>Reminiscent of Solomon (1 Kings 1:38)</a:t>
            </a:r>
          </a:p>
          <a:p>
            <a:r>
              <a:rPr lang="en-US" dirty="0"/>
              <a:t>Zechariah 9:9 prophecy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7CAD7F-01FE-47A5-843D-F805748E8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317303-AFCB-481C-BC58-C5AD55694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03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BF5F4-CD7C-492F-8728-265098C57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11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A5CDF-8BBD-4E5C-9B08-AF11C5F1A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three events represent a Markan Sandwich</a:t>
            </a:r>
          </a:p>
          <a:p>
            <a:pPr lvl="1"/>
            <a:r>
              <a:rPr lang="en-US" dirty="0"/>
              <a:t>Jesus Curses the Fig Tree</a:t>
            </a:r>
          </a:p>
          <a:p>
            <a:pPr lvl="2"/>
            <a:r>
              <a:rPr lang="en-US" dirty="0"/>
              <a:t>Jesus Cleanses the Temple</a:t>
            </a:r>
          </a:p>
          <a:p>
            <a:pPr lvl="1"/>
            <a:r>
              <a:rPr lang="en-US" dirty="0"/>
              <a:t>The Lesson from the Withered Fig Tree</a:t>
            </a:r>
          </a:p>
          <a:p>
            <a:r>
              <a:rPr lang="en-US" dirty="0"/>
              <a:t>Jesus is acting out a parable</a:t>
            </a:r>
          </a:p>
          <a:p>
            <a:pPr lvl="1"/>
            <a:r>
              <a:rPr lang="en-US" dirty="0"/>
              <a:t>If you fail to yield fruit of good works, you will be punished</a:t>
            </a:r>
          </a:p>
          <a:p>
            <a:pPr lvl="1"/>
            <a:r>
              <a:rPr lang="en-US" dirty="0"/>
              <a:t>See Jeremiah 19 and Ezekiel 4 – 5</a:t>
            </a:r>
          </a:p>
          <a:p>
            <a:r>
              <a:rPr lang="en-US" dirty="0"/>
              <a:t>The Challenge of Jesus’ Authority is the beginning of a block of controversy stories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CC3A2-B4E1-467E-8928-C900E8980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6B153F-0C51-4024-AE7C-F405416A7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042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7894C-267C-431E-9328-6C600E00F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BC510-8EBF-45B9-A6D9-C7624AB9E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 12, in the NRSVCE, has seven sections, the four of which, we will consider</a:t>
            </a:r>
          </a:p>
          <a:p>
            <a:pPr lvl="1"/>
            <a:r>
              <a:rPr lang="en-US" dirty="0"/>
              <a:t>The Parable of the Wicked Tenant</a:t>
            </a:r>
          </a:p>
          <a:p>
            <a:pPr lvl="1"/>
            <a:r>
              <a:rPr lang="en-US" dirty="0"/>
              <a:t>The Question about Paying Taxes</a:t>
            </a:r>
          </a:p>
          <a:p>
            <a:pPr lvl="1"/>
            <a:r>
              <a:rPr lang="en-US" dirty="0"/>
              <a:t>The Question about the Resurrection</a:t>
            </a:r>
          </a:p>
          <a:p>
            <a:pPr lvl="1"/>
            <a:r>
              <a:rPr lang="en-US" dirty="0"/>
              <a:t>The First Commandment</a:t>
            </a:r>
          </a:p>
          <a:p>
            <a:pPr lvl="1"/>
            <a:r>
              <a:rPr lang="en-US" dirty="0"/>
              <a:t>The Question about David’s Son</a:t>
            </a:r>
          </a:p>
          <a:p>
            <a:pPr lvl="1"/>
            <a:r>
              <a:rPr lang="en-US" dirty="0"/>
              <a:t>Jesus Denounces the Scribes</a:t>
            </a:r>
          </a:p>
          <a:p>
            <a:pPr lvl="1"/>
            <a:r>
              <a:rPr lang="en-US" dirty="0"/>
              <a:t>The Widow’s Offering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DC9D75-0875-495D-BF89-B07570A4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0E6A93-A5ED-48B5-B565-B8CF8BDE2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3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606E9-74D8-4FBC-98FB-38095E36A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D1161-E2D3-4B90-8E0D-53EDDF764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Characters of the Parable of the Wicked Tenant</a:t>
            </a:r>
          </a:p>
          <a:p>
            <a:pPr lvl="1"/>
            <a:r>
              <a:rPr lang="en-US" dirty="0"/>
              <a:t>God is the one who planted the vineyard</a:t>
            </a:r>
          </a:p>
          <a:p>
            <a:pPr lvl="1"/>
            <a:r>
              <a:rPr lang="en-US" dirty="0"/>
              <a:t>The vineyard is Israel</a:t>
            </a:r>
          </a:p>
          <a:p>
            <a:pPr lvl="1"/>
            <a:r>
              <a:rPr lang="en-US" dirty="0"/>
              <a:t>The tenants are the Jewish leaders</a:t>
            </a:r>
          </a:p>
          <a:p>
            <a:pPr lvl="1"/>
            <a:r>
              <a:rPr lang="en-US" dirty="0"/>
              <a:t>The son is Jesus</a:t>
            </a:r>
          </a:p>
          <a:p>
            <a:r>
              <a:rPr lang="en-US" dirty="0"/>
              <a:t>Note the shift from a vineyard to a stone</a:t>
            </a:r>
          </a:p>
          <a:p>
            <a:pPr lvl="1"/>
            <a:r>
              <a:rPr lang="en-US" i="1" dirty="0"/>
              <a:t>ben</a:t>
            </a:r>
            <a:r>
              <a:rPr lang="en-US" dirty="0"/>
              <a:t> is Hebrew for son</a:t>
            </a:r>
          </a:p>
          <a:p>
            <a:pPr lvl="1"/>
            <a:r>
              <a:rPr lang="en-US" i="1" dirty="0"/>
              <a:t>‘eben</a:t>
            </a:r>
            <a:r>
              <a:rPr lang="en-US" dirty="0"/>
              <a:t> is Hebrew for stone</a:t>
            </a:r>
          </a:p>
          <a:p>
            <a:pPr lvl="1"/>
            <a:r>
              <a:rPr lang="en-US" dirty="0"/>
              <a:t>Probably a play on words</a:t>
            </a:r>
          </a:p>
          <a:p>
            <a:pPr lvl="1"/>
            <a:endParaRPr lang="en-US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482A0-6A06-4C48-9ADA-2BE43CAA4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3155FA-7E40-4835-BD89-B5626E572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4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FC5F7-F3EB-49D3-8521-8A9A029DE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0F7E4-2BCF-4CED-A780-A62F974B5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taxes, Jesus does not fall for the trick!</a:t>
            </a:r>
          </a:p>
          <a:p>
            <a:r>
              <a:rPr lang="en-US" dirty="0"/>
              <a:t>On the resurrection, the Sadducees are the only sect that does not believe in the resurrection or life after death</a:t>
            </a:r>
          </a:p>
          <a:p>
            <a:r>
              <a:rPr lang="en-US" dirty="0"/>
              <a:t>They only believe in the Pentateuch, so Jesus cites the undisputed scriptures</a:t>
            </a:r>
          </a:p>
          <a:p>
            <a:r>
              <a:rPr lang="en-US" dirty="0"/>
              <a:t>The two greatest commandments:</a:t>
            </a:r>
          </a:p>
          <a:p>
            <a:pPr lvl="1"/>
            <a:r>
              <a:rPr lang="en-US" dirty="0"/>
              <a:t>Deuteronomy 6:4-5</a:t>
            </a:r>
          </a:p>
          <a:p>
            <a:pPr lvl="1"/>
            <a:r>
              <a:rPr lang="en-US" dirty="0"/>
              <a:t>Leviticus 19:18</a:t>
            </a:r>
          </a:p>
          <a:p>
            <a:pPr lvl="1"/>
            <a:r>
              <a:rPr lang="en-US" dirty="0"/>
              <a:t>They are not among the Ten Commandments</a:t>
            </a:r>
          </a:p>
          <a:p>
            <a:pPr lvl="1"/>
            <a:r>
              <a:rPr lang="en-US" dirty="0"/>
              <a:t>…or are they?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F6EED0-A4F3-4D27-9FDF-8947CCE79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60E90-6527-480C-BD27-6A0D40BB3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9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E8BA-055B-4195-B5AA-983175226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3EEC5-403D-48D3-B19E-391F972C6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whole chapter is referred to as:</a:t>
            </a:r>
          </a:p>
          <a:p>
            <a:pPr lvl="1"/>
            <a:r>
              <a:rPr lang="en-US" dirty="0"/>
              <a:t>The Olivet Discourse, or</a:t>
            </a:r>
          </a:p>
          <a:p>
            <a:pPr lvl="1"/>
            <a:r>
              <a:rPr lang="en-US" dirty="0"/>
              <a:t>The Little Apocalypse</a:t>
            </a:r>
          </a:p>
          <a:p>
            <a:pPr lvl="1"/>
            <a:r>
              <a:rPr lang="en-US" dirty="0"/>
              <a:t>Matthew 24:9-14 and Luke 21:12-19 are the equivalents</a:t>
            </a:r>
          </a:p>
          <a:p>
            <a:r>
              <a:rPr lang="en-US" dirty="0"/>
              <a:t>Setting is on the Mount of Olives</a:t>
            </a:r>
          </a:p>
          <a:p>
            <a:pPr lvl="1"/>
            <a:r>
              <a:rPr lang="en-US" dirty="0"/>
              <a:t>Prophesied by Zechariah (14:1-4)</a:t>
            </a:r>
          </a:p>
          <a:p>
            <a:pPr lvl="1"/>
            <a:r>
              <a:rPr lang="en-US" dirty="0"/>
              <a:t>Opposite the Temple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1A77F-9236-48A6-8BA2-0F0FD875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9C84A-933A-480B-9516-CFDB12ACB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328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623</Words>
  <Application>Microsoft Office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The Gospel According to St. Mark</vt:lpstr>
      <vt:lpstr>Opening Prayer</vt:lpstr>
      <vt:lpstr>Introduction</vt:lpstr>
      <vt:lpstr>Chapter 11</vt:lpstr>
      <vt:lpstr>Chapter 11 (continued)</vt:lpstr>
      <vt:lpstr>Chapter 12</vt:lpstr>
      <vt:lpstr>Chapter 12 (continued)</vt:lpstr>
      <vt:lpstr>Chapter 12 (continued)</vt:lpstr>
      <vt:lpstr>Chapter 13</vt:lpstr>
      <vt:lpstr>PowerPoint Presentation</vt:lpstr>
      <vt:lpstr>Chapter 13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Gospel According to St. Mark</dc:title>
  <dc:creator>Scott Decker</dc:creator>
  <cp:lastModifiedBy>Scott Decker</cp:lastModifiedBy>
  <cp:revision>10</cp:revision>
  <dcterms:created xsi:type="dcterms:W3CDTF">2018-08-10T18:10:28Z</dcterms:created>
  <dcterms:modified xsi:type="dcterms:W3CDTF">2018-11-13T21:25:35Z</dcterms:modified>
</cp:coreProperties>
</file>