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9"/>
  </p:notesMasterIdLst>
  <p:sldIdLst>
    <p:sldId id="256" r:id="rId2"/>
    <p:sldId id="276" r:id="rId3"/>
    <p:sldId id="258" r:id="rId4"/>
    <p:sldId id="270" r:id="rId5"/>
    <p:sldId id="259" r:id="rId6"/>
    <p:sldId id="260" r:id="rId7"/>
    <p:sldId id="261" r:id="rId8"/>
    <p:sldId id="262" r:id="rId9"/>
    <p:sldId id="275" r:id="rId10"/>
    <p:sldId id="263" r:id="rId11"/>
    <p:sldId id="274" r:id="rId12"/>
    <p:sldId id="257" r:id="rId13"/>
    <p:sldId id="264" r:id="rId14"/>
    <p:sldId id="265" r:id="rId15"/>
    <p:sldId id="266" r:id="rId16"/>
    <p:sldId id="267" r:id="rId17"/>
    <p:sldId id="277" r:id="rId18"/>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662A9589-A32A-4240-8AAD-D82B1170771A}" type="datetimeFigureOut">
              <a:rPr lang="en-US" smtClean="0"/>
              <a:t>2/12/2019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63EECD78-504A-42C6-9428-FCC177BF5921}" type="slidenum">
              <a:rPr lang="en-US" smtClean="0"/>
              <a:t>‹#›</a:t>
            </a:fld>
            <a:endParaRPr lang="en-US"/>
          </a:p>
        </p:txBody>
      </p:sp>
    </p:spTree>
    <p:extLst>
      <p:ext uri="{BB962C8B-B14F-4D97-AF65-F5344CB8AC3E}">
        <p14:creationId xmlns:p14="http://schemas.microsoft.com/office/powerpoint/2010/main" val="2969594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975CD5-2F7D-4013-BBF4-85FA590A487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907E401E-B32D-4DC3-B9D2-F01DE70A521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A324111-3C3E-435E-B89A-A147EFF807E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CDE612-EA18-4165-B0F6-AB04957E2EF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51DD0A-8751-4240-BAAE-A67E0E19709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A94713-8294-4E8A-91D3-87BA7BE18BFC}"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29892EE-0926-42FE-AB35-0316A96AEB31}"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C86740-D5F2-4768-B136-D85ED30EFF21}"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CD2D48-CFE6-4693-B854-A3B394CC225E}"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67D0A-6964-4008-8A0C-17C8619F7EE0}"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3E05F9B-49A3-4093-AE3B-61F7AAE213C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6D33C6-E24F-4C2E-BCCB-D869FA6516A6}"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C6B4ED5-B9F0-4BF3-B574-1E1F80362BFD}"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182EE3-3774-4E77-9F31-8DD610E8CFE2}"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059CD-BAEF-415D-83D4-AD3AE2530BFD}"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03D51B-70AA-4B7B-B1DA-7205E892397E}"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8A3B3750-2A28-43A0-89E8-C9053554B705}"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CBEDFBB-4057-4B5F-AB93-2120A70CD6FF}"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47B666E-43A1-400C-948E-D1E9DD050E27}"/>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2: Mark 1:1 – 1:45</a:t>
            </a:r>
          </a:p>
        </p:txBody>
      </p:sp>
      <p:sp>
        <p:nvSpPr>
          <p:cNvPr id="4" name="Footer Placeholder 3">
            <a:extLst>
              <a:ext uri="{FF2B5EF4-FFF2-40B4-BE49-F238E27FC236}">
                <a16:creationId xmlns:a16="http://schemas.microsoft.com/office/drawing/2014/main" id="{4CDE8706-4B7D-460B-B4CC-CC6CF5DAB4CE}"/>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D029B37-87F4-4547-A524-360471FDA117}"/>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44B06-3F20-4512-9D30-D67148EA5E78}"/>
              </a:ext>
            </a:extLst>
          </p:cNvPr>
          <p:cNvSpPr>
            <a:spLocks noGrp="1"/>
          </p:cNvSpPr>
          <p:nvPr>
            <p:ph type="title"/>
          </p:nvPr>
        </p:nvSpPr>
        <p:spPr/>
        <p:txBody>
          <a:bodyPr/>
          <a:lstStyle/>
          <a:p>
            <a:r>
              <a:rPr lang="en-US" dirty="0"/>
              <a:t>The Beginning of Jesus’ Public Ministry (continued)</a:t>
            </a:r>
          </a:p>
        </p:txBody>
      </p:sp>
      <p:sp>
        <p:nvSpPr>
          <p:cNvPr id="3" name="Content Placeholder 2">
            <a:extLst>
              <a:ext uri="{FF2B5EF4-FFF2-40B4-BE49-F238E27FC236}">
                <a16:creationId xmlns:a16="http://schemas.microsoft.com/office/drawing/2014/main" id="{FD221E17-CC09-4AB2-B40A-DECCCC172636}"/>
              </a:ext>
            </a:extLst>
          </p:cNvPr>
          <p:cNvSpPr>
            <a:spLocks noGrp="1"/>
          </p:cNvSpPr>
          <p:nvPr>
            <p:ph idx="1"/>
          </p:nvPr>
        </p:nvSpPr>
        <p:spPr/>
        <p:txBody>
          <a:bodyPr>
            <a:normAutofit/>
          </a:bodyPr>
          <a:lstStyle/>
          <a:p>
            <a:r>
              <a:rPr lang="en-US" dirty="0"/>
              <a:t>Mark does not give us a reason.</a:t>
            </a:r>
          </a:p>
          <a:p>
            <a:r>
              <a:rPr lang="en-US" dirty="0"/>
              <a:t>But Matthew does! </a:t>
            </a:r>
          </a:p>
          <a:p>
            <a:r>
              <a:rPr lang="en-US" dirty="0"/>
              <a:t>“Now when Jesus heard that John had been arrested, he withdrew to Galilee.  He left Nazareth and made his home in Capernaum by the sea, in the territory of Zebulun and Naphtali, so that what had been spoken through the prophet Isaiah might be fulfilled: “</a:t>
            </a:r>
            <a:r>
              <a:rPr lang="en-US" i="1" u="sng" dirty="0"/>
              <a:t>Land of Zebulun, land of Naphtali</a:t>
            </a:r>
            <a:r>
              <a:rPr lang="en-US" dirty="0"/>
              <a:t>, on the road by the sea, across the Jordan, Galilee of the Gentiles—the people who sat in darkness have seen a great light, and for those who sat in the region and shadow of death light has dawned.” (Matthew 4:12-16, emphasis added)”</a:t>
            </a:r>
          </a:p>
          <a:p>
            <a:r>
              <a:rPr lang="en-US" dirty="0"/>
              <a:t>Matthew is citing Isaiah 9:1-2, another prophesy fulfilled!</a:t>
            </a:r>
          </a:p>
          <a:p>
            <a:pPr lvl="1"/>
            <a:endParaRPr lang="en-US" dirty="0"/>
          </a:p>
          <a:p>
            <a:endParaRPr lang="en-US" dirty="0"/>
          </a:p>
        </p:txBody>
      </p:sp>
      <p:sp>
        <p:nvSpPr>
          <p:cNvPr id="4" name="Footer Placeholder 3">
            <a:extLst>
              <a:ext uri="{FF2B5EF4-FFF2-40B4-BE49-F238E27FC236}">
                <a16:creationId xmlns:a16="http://schemas.microsoft.com/office/drawing/2014/main" id="{C3318ED8-AC6B-44EC-AB99-A5498C3F7C9C}"/>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16B03AC2-BBA7-4D31-9B7C-55CB03FE6A1A}"/>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1528840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D780E-CCD9-4A5A-B871-46B0C1D80AFD}"/>
              </a:ext>
            </a:extLst>
          </p:cNvPr>
          <p:cNvSpPr>
            <a:spLocks noGrp="1"/>
          </p:cNvSpPr>
          <p:nvPr>
            <p:ph type="title"/>
          </p:nvPr>
        </p:nvSpPr>
        <p:spPr>
          <a:xfrm>
            <a:off x="677334" y="609600"/>
            <a:ext cx="8596668" cy="720055"/>
          </a:xfrm>
        </p:spPr>
        <p:txBody>
          <a:bodyPr/>
          <a:lstStyle/>
          <a:p>
            <a:r>
              <a:rPr lang="en-US" dirty="0"/>
              <a:t>What happened?</a:t>
            </a:r>
          </a:p>
        </p:txBody>
      </p:sp>
      <p:sp>
        <p:nvSpPr>
          <p:cNvPr id="3" name="Text Placeholder 2">
            <a:extLst>
              <a:ext uri="{FF2B5EF4-FFF2-40B4-BE49-F238E27FC236}">
                <a16:creationId xmlns:a16="http://schemas.microsoft.com/office/drawing/2014/main" id="{B530E03F-44E1-4DFA-B882-93EC82D8B73B}"/>
              </a:ext>
            </a:extLst>
          </p:cNvPr>
          <p:cNvSpPr>
            <a:spLocks noGrp="1"/>
          </p:cNvSpPr>
          <p:nvPr>
            <p:ph type="body" idx="1"/>
          </p:nvPr>
        </p:nvSpPr>
        <p:spPr>
          <a:xfrm>
            <a:off x="675745" y="1262543"/>
            <a:ext cx="4185623" cy="536896"/>
          </a:xfrm>
        </p:spPr>
        <p:txBody>
          <a:bodyPr/>
          <a:lstStyle/>
          <a:p>
            <a:r>
              <a:rPr lang="en-US" dirty="0"/>
              <a:t>Twelve Sons of Jacob</a:t>
            </a:r>
          </a:p>
        </p:txBody>
      </p:sp>
      <p:sp>
        <p:nvSpPr>
          <p:cNvPr id="4" name="Content Placeholder 3">
            <a:extLst>
              <a:ext uri="{FF2B5EF4-FFF2-40B4-BE49-F238E27FC236}">
                <a16:creationId xmlns:a16="http://schemas.microsoft.com/office/drawing/2014/main" id="{373DAA81-CA65-47CF-B12F-A314FA92B5CA}"/>
              </a:ext>
            </a:extLst>
          </p:cNvPr>
          <p:cNvSpPr>
            <a:spLocks noGrp="1"/>
          </p:cNvSpPr>
          <p:nvPr>
            <p:ph sz="half" idx="2"/>
          </p:nvPr>
        </p:nvSpPr>
        <p:spPr>
          <a:xfrm>
            <a:off x="675745" y="1837189"/>
            <a:ext cx="4185623" cy="4204173"/>
          </a:xfrm>
        </p:spPr>
        <p:txBody>
          <a:bodyPr>
            <a:normAutofit fontScale="92500" lnSpcReduction="20000"/>
          </a:bodyPr>
          <a:lstStyle/>
          <a:p>
            <a:r>
              <a:rPr lang="en-US" dirty="0"/>
              <a:t>Reuben</a:t>
            </a:r>
          </a:p>
          <a:p>
            <a:r>
              <a:rPr lang="en-US" dirty="0"/>
              <a:t>Simeon</a:t>
            </a:r>
          </a:p>
          <a:p>
            <a:r>
              <a:rPr lang="en-US" dirty="0"/>
              <a:t>Levi</a:t>
            </a:r>
          </a:p>
          <a:p>
            <a:r>
              <a:rPr lang="en-US" dirty="0"/>
              <a:t>Judah</a:t>
            </a:r>
          </a:p>
          <a:p>
            <a:r>
              <a:rPr lang="en-US" dirty="0"/>
              <a:t>Dan</a:t>
            </a:r>
          </a:p>
          <a:p>
            <a:r>
              <a:rPr lang="en-US" dirty="0"/>
              <a:t>Naphtali</a:t>
            </a:r>
          </a:p>
          <a:p>
            <a:r>
              <a:rPr lang="en-US" dirty="0"/>
              <a:t>Gad</a:t>
            </a:r>
          </a:p>
          <a:p>
            <a:r>
              <a:rPr lang="en-US" dirty="0"/>
              <a:t>Asher</a:t>
            </a:r>
          </a:p>
          <a:p>
            <a:r>
              <a:rPr lang="en-US" dirty="0"/>
              <a:t>Issachar</a:t>
            </a:r>
          </a:p>
          <a:p>
            <a:r>
              <a:rPr lang="en-US" dirty="0"/>
              <a:t>Zebulun</a:t>
            </a:r>
          </a:p>
          <a:p>
            <a:r>
              <a:rPr lang="en-US" dirty="0"/>
              <a:t>Joseph</a:t>
            </a:r>
          </a:p>
          <a:p>
            <a:r>
              <a:rPr lang="en-US" dirty="0"/>
              <a:t>Benjamin</a:t>
            </a:r>
          </a:p>
          <a:p>
            <a:pPr marL="0" indent="0">
              <a:buNone/>
            </a:pPr>
            <a:endParaRPr lang="en-US" dirty="0"/>
          </a:p>
          <a:p>
            <a:endParaRPr lang="en-US" dirty="0"/>
          </a:p>
        </p:txBody>
      </p:sp>
      <p:sp>
        <p:nvSpPr>
          <p:cNvPr id="5" name="Text Placeholder 4">
            <a:extLst>
              <a:ext uri="{FF2B5EF4-FFF2-40B4-BE49-F238E27FC236}">
                <a16:creationId xmlns:a16="http://schemas.microsoft.com/office/drawing/2014/main" id="{C345C516-AC39-4F17-9D46-58BE6A350961}"/>
              </a:ext>
            </a:extLst>
          </p:cNvPr>
          <p:cNvSpPr>
            <a:spLocks noGrp="1"/>
          </p:cNvSpPr>
          <p:nvPr>
            <p:ph type="body" sz="quarter" idx="3"/>
          </p:nvPr>
        </p:nvSpPr>
        <p:spPr>
          <a:xfrm>
            <a:off x="5088383" y="1329655"/>
            <a:ext cx="4185618" cy="469784"/>
          </a:xfrm>
        </p:spPr>
        <p:txBody>
          <a:bodyPr/>
          <a:lstStyle/>
          <a:p>
            <a:r>
              <a:rPr lang="en-US" dirty="0"/>
              <a:t>Twelve Tribes of Israel</a:t>
            </a:r>
          </a:p>
        </p:txBody>
      </p:sp>
      <p:sp>
        <p:nvSpPr>
          <p:cNvPr id="6" name="Content Placeholder 5">
            <a:extLst>
              <a:ext uri="{FF2B5EF4-FFF2-40B4-BE49-F238E27FC236}">
                <a16:creationId xmlns:a16="http://schemas.microsoft.com/office/drawing/2014/main" id="{92B37C8E-A9F4-421B-B4DB-4F677FA91B7B}"/>
              </a:ext>
            </a:extLst>
          </p:cNvPr>
          <p:cNvSpPr>
            <a:spLocks noGrp="1"/>
          </p:cNvSpPr>
          <p:nvPr>
            <p:ph sz="quarter" idx="4"/>
          </p:nvPr>
        </p:nvSpPr>
        <p:spPr>
          <a:xfrm>
            <a:off x="5088384" y="1799439"/>
            <a:ext cx="4185617" cy="4241923"/>
          </a:xfrm>
        </p:spPr>
        <p:txBody>
          <a:bodyPr>
            <a:normAutofit fontScale="92500" lnSpcReduction="20000"/>
          </a:bodyPr>
          <a:lstStyle/>
          <a:p>
            <a:r>
              <a:rPr lang="en-US" dirty="0"/>
              <a:t>Reuben</a:t>
            </a:r>
          </a:p>
          <a:p>
            <a:r>
              <a:rPr lang="en-US" dirty="0"/>
              <a:t>Simeon</a:t>
            </a:r>
          </a:p>
          <a:p>
            <a:r>
              <a:rPr lang="en-US" dirty="0"/>
              <a:t>Judah</a:t>
            </a:r>
          </a:p>
          <a:p>
            <a:r>
              <a:rPr lang="en-US" dirty="0"/>
              <a:t>Dan</a:t>
            </a:r>
          </a:p>
          <a:p>
            <a:r>
              <a:rPr lang="en-US" dirty="0"/>
              <a:t>Naphtali</a:t>
            </a:r>
          </a:p>
          <a:p>
            <a:r>
              <a:rPr lang="en-US" dirty="0"/>
              <a:t>Gad</a:t>
            </a:r>
          </a:p>
          <a:p>
            <a:r>
              <a:rPr lang="en-US" dirty="0"/>
              <a:t>Asher</a:t>
            </a:r>
          </a:p>
          <a:p>
            <a:r>
              <a:rPr lang="en-US" dirty="0"/>
              <a:t>Issachar</a:t>
            </a:r>
          </a:p>
          <a:p>
            <a:r>
              <a:rPr lang="en-US" dirty="0"/>
              <a:t>Zebulun</a:t>
            </a:r>
          </a:p>
          <a:p>
            <a:r>
              <a:rPr lang="en-US" dirty="0"/>
              <a:t>Benjamin</a:t>
            </a:r>
          </a:p>
          <a:p>
            <a:r>
              <a:rPr lang="en-US" dirty="0"/>
              <a:t>Ephraim</a:t>
            </a:r>
          </a:p>
          <a:p>
            <a:r>
              <a:rPr lang="en-US" dirty="0"/>
              <a:t>Manasseh	</a:t>
            </a:r>
          </a:p>
          <a:p>
            <a:pPr marL="0" indent="0">
              <a:buNone/>
            </a:pPr>
            <a:endParaRPr lang="en-US" dirty="0"/>
          </a:p>
        </p:txBody>
      </p:sp>
    </p:spTree>
    <p:extLst>
      <p:ext uri="{BB962C8B-B14F-4D97-AF65-F5344CB8AC3E}">
        <p14:creationId xmlns:p14="http://schemas.microsoft.com/office/powerpoint/2010/main" val="4053582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p of Twelve Tribes of Israel in Canaan">
            <a:extLst>
              <a:ext uri="{FF2B5EF4-FFF2-40B4-BE49-F238E27FC236}">
                <a16:creationId xmlns:a16="http://schemas.microsoft.com/office/drawing/2014/main" id="{9C32EB5D-3FC9-4A80-89FD-4D4FE522AF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1179" y="0"/>
            <a:ext cx="51641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42A8CC36-1FAE-4DB1-9EB1-8C201831BB9E}"/>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3" name="Slide Number Placeholder 2">
            <a:extLst>
              <a:ext uri="{FF2B5EF4-FFF2-40B4-BE49-F238E27FC236}">
                <a16:creationId xmlns:a16="http://schemas.microsoft.com/office/drawing/2014/main" id="{D192D292-7058-4408-AB23-DBE5EAB8CF33}"/>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417624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66219-2412-427B-86E6-5EF4B4B7690D}"/>
              </a:ext>
            </a:extLst>
          </p:cNvPr>
          <p:cNvSpPr>
            <a:spLocks noGrp="1"/>
          </p:cNvSpPr>
          <p:nvPr>
            <p:ph type="title"/>
          </p:nvPr>
        </p:nvSpPr>
        <p:spPr/>
        <p:txBody>
          <a:bodyPr/>
          <a:lstStyle/>
          <a:p>
            <a:r>
              <a:rPr lang="en-US" dirty="0"/>
              <a:t>The Beginning of Jesus’ Public Ministry (continued)</a:t>
            </a:r>
          </a:p>
        </p:txBody>
      </p:sp>
      <p:sp>
        <p:nvSpPr>
          <p:cNvPr id="3" name="Content Placeholder 2">
            <a:extLst>
              <a:ext uri="{FF2B5EF4-FFF2-40B4-BE49-F238E27FC236}">
                <a16:creationId xmlns:a16="http://schemas.microsoft.com/office/drawing/2014/main" id="{61C837C1-489F-4949-BF54-804727487868}"/>
              </a:ext>
            </a:extLst>
          </p:cNvPr>
          <p:cNvSpPr>
            <a:spLocks noGrp="1"/>
          </p:cNvSpPr>
          <p:nvPr>
            <p:ph idx="1"/>
          </p:nvPr>
        </p:nvSpPr>
        <p:spPr/>
        <p:txBody>
          <a:bodyPr/>
          <a:lstStyle/>
          <a:p>
            <a:r>
              <a:rPr lang="en-US" dirty="0"/>
              <a:t>Why does Jesus silence those who recognize him as the Messiah?</a:t>
            </a:r>
          </a:p>
          <a:p>
            <a:r>
              <a:rPr lang="en-US" dirty="0"/>
              <a:t>It is a characteristic of Mark, known as the “messianic secret.”</a:t>
            </a:r>
          </a:p>
          <a:p>
            <a:pPr lvl="1"/>
            <a:r>
              <a:rPr lang="en-US" dirty="0"/>
              <a:t>The person or demon that Jesus is speaking to knows He is the Messiah</a:t>
            </a:r>
          </a:p>
          <a:p>
            <a:pPr lvl="1"/>
            <a:r>
              <a:rPr lang="en-US" dirty="0"/>
              <a:t>The reader knows He is the Messiah</a:t>
            </a:r>
          </a:p>
          <a:p>
            <a:pPr lvl="1"/>
            <a:r>
              <a:rPr lang="en-US" dirty="0"/>
              <a:t>But the other characters in the event do not know, even the Apostles</a:t>
            </a:r>
          </a:p>
          <a:p>
            <a:r>
              <a:rPr lang="en-US" dirty="0"/>
              <a:t>Many different speculations.  All may be correct:</a:t>
            </a:r>
          </a:p>
          <a:p>
            <a:pPr lvl="1"/>
            <a:r>
              <a:rPr lang="en-US" dirty="0"/>
              <a:t>Wants to avoid sensationalist reputation</a:t>
            </a:r>
          </a:p>
          <a:p>
            <a:pPr lvl="1"/>
            <a:r>
              <a:rPr lang="en-US" dirty="0"/>
              <a:t>Wants to sidestep popular expectation of the Messiah</a:t>
            </a:r>
          </a:p>
          <a:p>
            <a:pPr lvl="1"/>
            <a:r>
              <a:rPr lang="en-US" dirty="0"/>
              <a:t>Wants to avoid the wrath of enemies before the appointed time</a:t>
            </a:r>
          </a:p>
          <a:p>
            <a:pPr lvl="2"/>
            <a:r>
              <a:rPr lang="en-US" dirty="0"/>
              <a:t>Pilate would have been forced to eliminate Jesus in order to retain power</a:t>
            </a:r>
          </a:p>
          <a:p>
            <a:pPr lvl="1"/>
            <a:endParaRPr lang="en-US" dirty="0"/>
          </a:p>
        </p:txBody>
      </p:sp>
      <p:sp>
        <p:nvSpPr>
          <p:cNvPr id="4" name="Footer Placeholder 3">
            <a:extLst>
              <a:ext uri="{FF2B5EF4-FFF2-40B4-BE49-F238E27FC236}">
                <a16:creationId xmlns:a16="http://schemas.microsoft.com/office/drawing/2014/main" id="{27732D08-611D-4B6A-B771-476EDCFEEDB5}"/>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4AD6CE3-EF39-405C-BBD2-4217CA856236}"/>
              </a:ext>
            </a:extLst>
          </p:cNvPr>
          <p:cNvSpPr>
            <a:spLocks noGrp="1"/>
          </p:cNvSpPr>
          <p:nvPr>
            <p:ph type="sldNum" sz="quarter" idx="12"/>
          </p:nvPr>
        </p:nvSpPr>
        <p:spPr/>
        <p:txBody>
          <a:bodyPr/>
          <a:lstStyle/>
          <a:p>
            <a:fld id="{519954A3-9DFD-4C44-94BA-B95130A3BA1C}" type="slidenum">
              <a:rPr lang="en-US" smtClean="0"/>
              <a:t>13</a:t>
            </a:fld>
            <a:endParaRPr lang="en-US" dirty="0"/>
          </a:p>
        </p:txBody>
      </p:sp>
    </p:spTree>
    <p:extLst>
      <p:ext uri="{BB962C8B-B14F-4D97-AF65-F5344CB8AC3E}">
        <p14:creationId xmlns:p14="http://schemas.microsoft.com/office/powerpoint/2010/main" val="3444833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44B5B-7438-4E89-888F-FAE75FCD4B4D}"/>
              </a:ext>
            </a:extLst>
          </p:cNvPr>
          <p:cNvSpPr>
            <a:spLocks noGrp="1"/>
          </p:cNvSpPr>
          <p:nvPr>
            <p:ph type="title"/>
          </p:nvPr>
        </p:nvSpPr>
        <p:spPr/>
        <p:txBody>
          <a:bodyPr/>
          <a:lstStyle/>
          <a:p>
            <a:r>
              <a:rPr lang="en-US" dirty="0"/>
              <a:t>The Beginning of Jesus’ Public Ministry (continued)</a:t>
            </a:r>
          </a:p>
        </p:txBody>
      </p:sp>
      <p:sp>
        <p:nvSpPr>
          <p:cNvPr id="3" name="Content Placeholder 2">
            <a:extLst>
              <a:ext uri="{FF2B5EF4-FFF2-40B4-BE49-F238E27FC236}">
                <a16:creationId xmlns:a16="http://schemas.microsoft.com/office/drawing/2014/main" id="{AD723F1D-A336-487E-8374-4992C7ECE7DA}"/>
              </a:ext>
            </a:extLst>
          </p:cNvPr>
          <p:cNvSpPr>
            <a:spLocks noGrp="1"/>
          </p:cNvSpPr>
          <p:nvPr>
            <p:ph idx="1"/>
          </p:nvPr>
        </p:nvSpPr>
        <p:spPr/>
        <p:txBody>
          <a:bodyPr/>
          <a:lstStyle/>
          <a:p>
            <a:r>
              <a:rPr lang="en-US" dirty="0"/>
              <a:t>Verses 21 to 38 occurs within 24 hours?</a:t>
            </a:r>
          </a:p>
          <a:p>
            <a:pPr lvl="1"/>
            <a:r>
              <a:rPr lang="en-US" dirty="0"/>
              <a:t>Verse 21 – Jesus enters synagogue</a:t>
            </a:r>
          </a:p>
          <a:p>
            <a:pPr lvl="1"/>
            <a:r>
              <a:rPr lang="en-US" dirty="0"/>
              <a:t>Verse 29 – Jesus leaves synagogue and enters Simon’s house</a:t>
            </a:r>
          </a:p>
          <a:p>
            <a:pPr lvl="1"/>
            <a:r>
              <a:rPr lang="en-US" dirty="0"/>
              <a:t>Verse 32 – That evening sick and possessed are brought to Jesus</a:t>
            </a:r>
          </a:p>
          <a:p>
            <a:pPr lvl="1"/>
            <a:r>
              <a:rPr lang="en-US" dirty="0"/>
              <a:t>Verse 35 – Before sunrise, Jesus goes to pray</a:t>
            </a:r>
          </a:p>
          <a:p>
            <a:pPr lvl="1"/>
            <a:r>
              <a:rPr lang="en-US" dirty="0"/>
              <a:t>Verse 36 to 38 – Simon finds Jesus and they have a conversation</a:t>
            </a:r>
          </a:p>
          <a:p>
            <a:r>
              <a:rPr lang="en-US" dirty="0"/>
              <a:t>What is Mark trying to tell us with this “day in the life of Jesus?”</a:t>
            </a:r>
          </a:p>
          <a:p>
            <a:pPr lvl="1"/>
            <a:r>
              <a:rPr lang="en-US" dirty="0"/>
              <a:t>Jesus is an observant Jew</a:t>
            </a:r>
          </a:p>
          <a:p>
            <a:pPr lvl="1"/>
            <a:r>
              <a:rPr lang="en-US" dirty="0"/>
              <a:t>Jesus finds time to pray, despite his busy schedule</a:t>
            </a:r>
          </a:p>
        </p:txBody>
      </p:sp>
      <p:sp>
        <p:nvSpPr>
          <p:cNvPr id="4" name="Footer Placeholder 3">
            <a:extLst>
              <a:ext uri="{FF2B5EF4-FFF2-40B4-BE49-F238E27FC236}">
                <a16:creationId xmlns:a16="http://schemas.microsoft.com/office/drawing/2014/main" id="{61E04E81-49E7-495E-97BC-765DE87D7215}"/>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F90681D-F365-47CD-A266-6248F70EB849}"/>
              </a:ext>
            </a:extLst>
          </p:cNvPr>
          <p:cNvSpPr>
            <a:spLocks noGrp="1"/>
          </p:cNvSpPr>
          <p:nvPr>
            <p:ph type="sldNum" sz="quarter" idx="12"/>
          </p:nvPr>
        </p:nvSpPr>
        <p:spPr/>
        <p:txBody>
          <a:bodyPr/>
          <a:lstStyle/>
          <a:p>
            <a:fld id="{519954A3-9DFD-4C44-94BA-B95130A3BA1C}" type="slidenum">
              <a:rPr lang="en-US" smtClean="0"/>
              <a:t>14</a:t>
            </a:fld>
            <a:endParaRPr lang="en-US" dirty="0"/>
          </a:p>
        </p:txBody>
      </p:sp>
    </p:spTree>
    <p:extLst>
      <p:ext uri="{BB962C8B-B14F-4D97-AF65-F5344CB8AC3E}">
        <p14:creationId xmlns:p14="http://schemas.microsoft.com/office/powerpoint/2010/main" val="531964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1D099-5FCB-4DCD-8AE8-462E198AFE0B}"/>
              </a:ext>
            </a:extLst>
          </p:cNvPr>
          <p:cNvSpPr>
            <a:spLocks noGrp="1"/>
          </p:cNvSpPr>
          <p:nvPr>
            <p:ph type="title"/>
          </p:nvPr>
        </p:nvSpPr>
        <p:spPr/>
        <p:txBody>
          <a:bodyPr/>
          <a:lstStyle/>
          <a:p>
            <a:r>
              <a:rPr lang="en-US" dirty="0"/>
              <a:t>The Beginning of Jesus’ Public Ministry (continued)</a:t>
            </a:r>
          </a:p>
        </p:txBody>
      </p:sp>
      <p:sp>
        <p:nvSpPr>
          <p:cNvPr id="3" name="Content Placeholder 2">
            <a:extLst>
              <a:ext uri="{FF2B5EF4-FFF2-40B4-BE49-F238E27FC236}">
                <a16:creationId xmlns:a16="http://schemas.microsoft.com/office/drawing/2014/main" id="{6EC4E5C2-D0A0-4BC7-97AE-CA87A8DDEA35}"/>
              </a:ext>
            </a:extLst>
          </p:cNvPr>
          <p:cNvSpPr>
            <a:spLocks noGrp="1"/>
          </p:cNvSpPr>
          <p:nvPr>
            <p:ph idx="1"/>
          </p:nvPr>
        </p:nvSpPr>
        <p:spPr/>
        <p:txBody>
          <a:bodyPr/>
          <a:lstStyle/>
          <a:p>
            <a:r>
              <a:rPr lang="en-US" dirty="0"/>
              <a:t>Leprosy</a:t>
            </a:r>
          </a:p>
          <a:p>
            <a:pPr lvl="1"/>
            <a:r>
              <a:rPr lang="en-US" dirty="0"/>
              <a:t>Not just Hansen’s disease as we know it today</a:t>
            </a:r>
          </a:p>
          <a:p>
            <a:pPr lvl="1"/>
            <a:r>
              <a:rPr lang="en-US" dirty="0"/>
              <a:t>Wide variety of skin diseases or conditions</a:t>
            </a:r>
          </a:p>
          <a:p>
            <a:pPr lvl="1"/>
            <a:r>
              <a:rPr lang="en-US" dirty="0"/>
              <a:t>Leviticus 13 outlines Israel’s response to leprosy</a:t>
            </a:r>
          </a:p>
          <a:p>
            <a:pPr lvl="1"/>
            <a:r>
              <a:rPr lang="en-US" dirty="0"/>
              <a:t>The person is unclean and anyone who comes in contact with them is unclean</a:t>
            </a:r>
          </a:p>
          <a:p>
            <a:pPr lvl="1"/>
            <a:r>
              <a:rPr lang="en-US" dirty="0"/>
              <a:t>The leper’s uncleanliness is stronger than the other’s cleanliness (or holiness)</a:t>
            </a:r>
          </a:p>
          <a:p>
            <a:r>
              <a:rPr lang="en-US" dirty="0"/>
              <a:t>But not Jesus!</a:t>
            </a:r>
          </a:p>
          <a:p>
            <a:pPr lvl="1"/>
            <a:r>
              <a:rPr lang="en-US" dirty="0"/>
              <a:t>Jesus touches the leper and the leper is cleansed!</a:t>
            </a:r>
          </a:p>
          <a:p>
            <a:pPr lvl="1"/>
            <a:r>
              <a:rPr lang="en-US" dirty="0"/>
              <a:t>Jesus’ holiness is stronger than the uncleanliness!</a:t>
            </a:r>
          </a:p>
        </p:txBody>
      </p:sp>
      <p:sp>
        <p:nvSpPr>
          <p:cNvPr id="4" name="Footer Placeholder 3">
            <a:extLst>
              <a:ext uri="{FF2B5EF4-FFF2-40B4-BE49-F238E27FC236}">
                <a16:creationId xmlns:a16="http://schemas.microsoft.com/office/drawing/2014/main" id="{555993FE-3737-44AD-80B4-BC28AFD20BD8}"/>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7D410B3-676F-4851-B6AD-7DEED21D2D0A}"/>
              </a:ext>
            </a:extLst>
          </p:cNvPr>
          <p:cNvSpPr>
            <a:spLocks noGrp="1"/>
          </p:cNvSpPr>
          <p:nvPr>
            <p:ph type="sldNum" sz="quarter" idx="12"/>
          </p:nvPr>
        </p:nvSpPr>
        <p:spPr/>
        <p:txBody>
          <a:bodyPr/>
          <a:lstStyle/>
          <a:p>
            <a:fld id="{519954A3-9DFD-4C44-94BA-B95130A3BA1C}" type="slidenum">
              <a:rPr lang="en-US" smtClean="0"/>
              <a:t>15</a:t>
            </a:fld>
            <a:endParaRPr lang="en-US" dirty="0"/>
          </a:p>
        </p:txBody>
      </p:sp>
    </p:spTree>
    <p:extLst>
      <p:ext uri="{BB962C8B-B14F-4D97-AF65-F5344CB8AC3E}">
        <p14:creationId xmlns:p14="http://schemas.microsoft.com/office/powerpoint/2010/main" val="2252085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15FAE-5EDA-4220-AB40-6F73EC37E055}"/>
              </a:ext>
            </a:extLst>
          </p:cNvPr>
          <p:cNvSpPr>
            <a:spLocks noGrp="1"/>
          </p:cNvSpPr>
          <p:nvPr>
            <p:ph type="title"/>
          </p:nvPr>
        </p:nvSpPr>
        <p:spPr/>
        <p:txBody>
          <a:bodyPr/>
          <a:lstStyle/>
          <a:p>
            <a:r>
              <a:rPr lang="en-US" dirty="0"/>
              <a:t>The Beginning of Jesus’ Public Ministry (continued)</a:t>
            </a:r>
          </a:p>
        </p:txBody>
      </p:sp>
      <p:sp>
        <p:nvSpPr>
          <p:cNvPr id="3" name="Content Placeholder 2">
            <a:extLst>
              <a:ext uri="{FF2B5EF4-FFF2-40B4-BE49-F238E27FC236}">
                <a16:creationId xmlns:a16="http://schemas.microsoft.com/office/drawing/2014/main" id="{906530F5-38E1-4DB7-B11C-9B166904ED3D}"/>
              </a:ext>
            </a:extLst>
          </p:cNvPr>
          <p:cNvSpPr>
            <a:spLocks noGrp="1"/>
          </p:cNvSpPr>
          <p:nvPr>
            <p:ph idx="1"/>
          </p:nvPr>
        </p:nvSpPr>
        <p:spPr/>
        <p:txBody>
          <a:bodyPr>
            <a:normAutofit fontScale="85000" lnSpcReduction="20000"/>
          </a:bodyPr>
          <a:lstStyle/>
          <a:p>
            <a:r>
              <a:rPr lang="en-US" dirty="0"/>
              <a:t>Mark 1:41 – “</a:t>
            </a:r>
            <a:r>
              <a:rPr lang="en-US" i="1" u="sng" dirty="0"/>
              <a:t>Moved with pity</a:t>
            </a:r>
            <a:r>
              <a:rPr lang="en-US" dirty="0"/>
              <a:t>, Jesus stretched out his hand and touched him, and said to him, “I do choose. Be made clean!””</a:t>
            </a:r>
          </a:p>
          <a:p>
            <a:r>
              <a:rPr lang="en-US" dirty="0"/>
              <a:t>Greek word - </a:t>
            </a:r>
            <a:r>
              <a:rPr lang="en-US" i="1" dirty="0" err="1"/>
              <a:t>orgizo</a:t>
            </a:r>
            <a:endParaRPr lang="en-US" dirty="0"/>
          </a:p>
          <a:p>
            <a:r>
              <a:rPr lang="en-US" dirty="0"/>
              <a:t>17 out of 18 occurrences of this word in the entire Greek bible (includes some of the Greek OT) translates this word as “angry” or “enraged”</a:t>
            </a:r>
          </a:p>
          <a:p>
            <a:r>
              <a:rPr lang="en-US" dirty="0"/>
              <a:t>Why is this one occurrence translated differently?</a:t>
            </a:r>
          </a:p>
          <a:p>
            <a:pPr lvl="1"/>
            <a:r>
              <a:rPr lang="en-US" dirty="0"/>
              <a:t>Angry because the leper interrupted his teaching? </a:t>
            </a:r>
          </a:p>
          <a:p>
            <a:pPr lvl="1"/>
            <a:r>
              <a:rPr lang="en-US" dirty="0"/>
              <a:t>Angry because the leper was treating him as the Messiah (see the messianic secret discussion, above)?</a:t>
            </a:r>
          </a:p>
          <a:p>
            <a:pPr lvl="1"/>
            <a:r>
              <a:rPr lang="en-US" dirty="0"/>
              <a:t>Angry because the leper doubted Jesus’ ability to cleanse him?</a:t>
            </a:r>
          </a:p>
          <a:p>
            <a:r>
              <a:rPr lang="en-US" dirty="0"/>
              <a:t>Perhaps Jesus had pity on the leper but was - </a:t>
            </a:r>
          </a:p>
          <a:p>
            <a:pPr lvl="1"/>
            <a:r>
              <a:rPr lang="en-US" dirty="0"/>
              <a:t>Angry at the isolation of the lepers by the Jewish community at the time and the lack of compassion for the sick!  </a:t>
            </a:r>
          </a:p>
          <a:p>
            <a:pPr lvl="1"/>
            <a:r>
              <a:rPr lang="en-US" dirty="0"/>
              <a:t>Angry at the evil power which caused the disease!</a:t>
            </a:r>
          </a:p>
        </p:txBody>
      </p:sp>
      <p:sp>
        <p:nvSpPr>
          <p:cNvPr id="4" name="Footer Placeholder 3">
            <a:extLst>
              <a:ext uri="{FF2B5EF4-FFF2-40B4-BE49-F238E27FC236}">
                <a16:creationId xmlns:a16="http://schemas.microsoft.com/office/drawing/2014/main" id="{3F52FED9-093D-412C-9924-87D76D15DE4A}"/>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5C340BF-6AC1-442E-83E6-36D0C0B000E6}"/>
              </a:ext>
            </a:extLst>
          </p:cNvPr>
          <p:cNvSpPr>
            <a:spLocks noGrp="1"/>
          </p:cNvSpPr>
          <p:nvPr>
            <p:ph type="sldNum" sz="quarter" idx="12"/>
          </p:nvPr>
        </p:nvSpPr>
        <p:spPr/>
        <p:txBody>
          <a:bodyPr/>
          <a:lstStyle/>
          <a:p>
            <a:fld id="{519954A3-9DFD-4C44-94BA-B95130A3BA1C}" type="slidenum">
              <a:rPr lang="en-US" smtClean="0"/>
              <a:t>16</a:t>
            </a:fld>
            <a:endParaRPr lang="en-US" dirty="0"/>
          </a:p>
        </p:txBody>
      </p:sp>
    </p:spTree>
    <p:extLst>
      <p:ext uri="{BB962C8B-B14F-4D97-AF65-F5344CB8AC3E}">
        <p14:creationId xmlns:p14="http://schemas.microsoft.com/office/powerpoint/2010/main" val="4054942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37C11-CF8B-4CCA-9B27-0BF5BFDDA680}"/>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2B555B25-0E41-463D-A0D8-64F2C1551E80}"/>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79CAA93B-65F7-448B-9395-B3D279CE9654}"/>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B9E8801-0889-4823-9C21-1CE28CD3F6CB}"/>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550513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BAFA5-8538-4B66-AD8D-719715415C35}"/>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61881D14-F700-4449-A4DC-594579B59A60}"/>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CEF2AE96-2751-484E-A7AE-EAC4BFBA2519}"/>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743DB7A-157B-4534-A78E-CAE74EF43A15}"/>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277429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DB6DF-34CA-4E09-BDE3-6296CBFE781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0898CD8B-1CF3-4817-8915-62F927502678}"/>
              </a:ext>
            </a:extLst>
          </p:cNvPr>
          <p:cNvSpPr>
            <a:spLocks noGrp="1"/>
          </p:cNvSpPr>
          <p:nvPr>
            <p:ph idx="1"/>
          </p:nvPr>
        </p:nvSpPr>
        <p:spPr/>
        <p:txBody>
          <a:bodyPr/>
          <a:lstStyle/>
          <a:p>
            <a:r>
              <a:rPr lang="en-US" dirty="0"/>
              <a:t>Familiar stories are shorter</a:t>
            </a:r>
          </a:p>
          <a:p>
            <a:pPr lvl="1"/>
            <a:r>
              <a:rPr lang="en-US" dirty="0"/>
              <a:t>Temptations of Jesus</a:t>
            </a:r>
          </a:p>
          <a:p>
            <a:r>
              <a:rPr lang="en-US" dirty="0"/>
              <a:t>Two-source Theory</a:t>
            </a:r>
          </a:p>
          <a:p>
            <a:pPr lvl="1"/>
            <a:r>
              <a:rPr lang="en-US" dirty="0"/>
              <a:t>Mark first</a:t>
            </a:r>
          </a:p>
          <a:p>
            <a:pPr lvl="1"/>
            <a:r>
              <a:rPr lang="en-US" dirty="0"/>
              <a:t>Matthew and Luke knew of Mark, independently</a:t>
            </a:r>
          </a:p>
          <a:p>
            <a:pPr lvl="1"/>
            <a:r>
              <a:rPr lang="en-US" dirty="0"/>
              <a:t>“Q” Source</a:t>
            </a:r>
          </a:p>
          <a:p>
            <a:pPr lvl="1"/>
            <a:r>
              <a:rPr lang="en-US" dirty="0"/>
              <a:t>Special Matthew and Special Luke</a:t>
            </a:r>
          </a:p>
          <a:p>
            <a:pPr lvl="1"/>
            <a:r>
              <a:rPr lang="en-US" dirty="0"/>
              <a:t>Special Mark is rare</a:t>
            </a:r>
          </a:p>
          <a:p>
            <a:r>
              <a:rPr lang="en-US" dirty="0"/>
              <a:t>Visitation Events</a:t>
            </a:r>
          </a:p>
        </p:txBody>
      </p:sp>
      <p:sp>
        <p:nvSpPr>
          <p:cNvPr id="4" name="Footer Placeholder 3">
            <a:extLst>
              <a:ext uri="{FF2B5EF4-FFF2-40B4-BE49-F238E27FC236}">
                <a16:creationId xmlns:a16="http://schemas.microsoft.com/office/drawing/2014/main" id="{364C374A-266F-4706-A04E-02A5D338FFA7}"/>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3998727D-0D0F-45E6-8AAE-472A4EB8477C}"/>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821737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504AD02-E3C3-4A32-AA07-A2B5D161320A}"/>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3" name="Slide Number Placeholder 2">
            <a:extLst>
              <a:ext uri="{FF2B5EF4-FFF2-40B4-BE49-F238E27FC236}">
                <a16:creationId xmlns:a16="http://schemas.microsoft.com/office/drawing/2014/main" id="{DBF60D69-45EC-451E-A29D-E0EE48A88A2D}"/>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1026" name="Picture 2" descr="https://upload.wikimedia.org/wikipedia/commons/thumb/e/ee/Synoptic_problem_two_source_colored.png/330px-Synoptic_problem_two_source_colored.png">
            <a:extLst>
              <a:ext uri="{FF2B5EF4-FFF2-40B4-BE49-F238E27FC236}">
                <a16:creationId xmlns:a16="http://schemas.microsoft.com/office/drawing/2014/main" id="{BC1FCAFF-AB58-41A4-805D-36BF7640F1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775" y="411622"/>
            <a:ext cx="3986423" cy="4662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553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63650-197A-471B-8C57-619DE81AE36B}"/>
              </a:ext>
            </a:extLst>
          </p:cNvPr>
          <p:cNvSpPr>
            <a:spLocks noGrp="1"/>
          </p:cNvSpPr>
          <p:nvPr>
            <p:ph type="title"/>
          </p:nvPr>
        </p:nvSpPr>
        <p:spPr/>
        <p:txBody>
          <a:bodyPr/>
          <a:lstStyle/>
          <a:p>
            <a:r>
              <a:rPr lang="en-US" dirty="0"/>
              <a:t>Prologue – Mark 1:1 - 15</a:t>
            </a:r>
          </a:p>
        </p:txBody>
      </p:sp>
      <p:sp>
        <p:nvSpPr>
          <p:cNvPr id="3" name="Content Placeholder 2">
            <a:extLst>
              <a:ext uri="{FF2B5EF4-FFF2-40B4-BE49-F238E27FC236}">
                <a16:creationId xmlns:a16="http://schemas.microsoft.com/office/drawing/2014/main" id="{1945600C-BEA4-4BA4-9B1D-6740CB122495}"/>
              </a:ext>
            </a:extLst>
          </p:cNvPr>
          <p:cNvSpPr>
            <a:spLocks noGrp="1"/>
          </p:cNvSpPr>
          <p:nvPr>
            <p:ph idx="1"/>
          </p:nvPr>
        </p:nvSpPr>
        <p:spPr/>
        <p:txBody>
          <a:bodyPr>
            <a:normAutofit/>
          </a:bodyPr>
          <a:lstStyle/>
          <a:p>
            <a:r>
              <a:rPr lang="en-US" dirty="0"/>
              <a:t>Names Jesus Christ as the Son of God</a:t>
            </a:r>
          </a:p>
          <a:p>
            <a:r>
              <a:rPr lang="en-US" dirty="0"/>
              <a:t>No verb in first verse, possibly originally a title</a:t>
            </a:r>
          </a:p>
          <a:p>
            <a:r>
              <a:rPr lang="en-US" dirty="0"/>
              <a:t>Quotes Isaiah?  OR Prophets?</a:t>
            </a:r>
          </a:p>
          <a:p>
            <a:pPr lvl="1"/>
            <a:r>
              <a:rPr lang="en-US" dirty="0"/>
              <a:t>As it is written in the prophet Isaiah, “See, I am sending my messenger ahead of you, who will prepare your way; the voice of one crying out in the wilderness: ‘Prepare the way of the Lord, make his paths straight’ ”</a:t>
            </a:r>
          </a:p>
          <a:p>
            <a:r>
              <a:rPr lang="en-US" dirty="0"/>
              <a:t> Combining three OT texts - Isaiah 40:3, Exodus 23:20 and Malachi 3:1</a:t>
            </a:r>
          </a:p>
          <a:p>
            <a:r>
              <a:rPr lang="en-US" dirty="0"/>
              <a:t>Some ancient manuscripts omit the reference to Isaiah and simply say “prophets.”</a:t>
            </a:r>
          </a:p>
        </p:txBody>
      </p:sp>
      <p:sp>
        <p:nvSpPr>
          <p:cNvPr id="4" name="Footer Placeholder 3">
            <a:extLst>
              <a:ext uri="{FF2B5EF4-FFF2-40B4-BE49-F238E27FC236}">
                <a16:creationId xmlns:a16="http://schemas.microsoft.com/office/drawing/2014/main" id="{EE928DB8-7B82-4F4E-8608-EFD94166BA31}"/>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B87E651-ED33-437A-9235-6DBB3DAA7C76}"/>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3230588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B533B-3525-4BB4-AAA9-DDC4512B9396}"/>
              </a:ext>
            </a:extLst>
          </p:cNvPr>
          <p:cNvSpPr>
            <a:spLocks noGrp="1"/>
          </p:cNvSpPr>
          <p:nvPr>
            <p:ph type="title"/>
          </p:nvPr>
        </p:nvSpPr>
        <p:spPr/>
        <p:txBody>
          <a:bodyPr/>
          <a:lstStyle/>
          <a:p>
            <a:r>
              <a:rPr lang="en-US" dirty="0"/>
              <a:t>Prologue – Mark 1:1 - 15 (continued)</a:t>
            </a:r>
          </a:p>
        </p:txBody>
      </p:sp>
      <p:sp>
        <p:nvSpPr>
          <p:cNvPr id="3" name="Content Placeholder 2">
            <a:extLst>
              <a:ext uri="{FF2B5EF4-FFF2-40B4-BE49-F238E27FC236}">
                <a16:creationId xmlns:a16="http://schemas.microsoft.com/office/drawing/2014/main" id="{3CC38579-F68A-49A9-B8A4-27122E7B6664}"/>
              </a:ext>
            </a:extLst>
          </p:cNvPr>
          <p:cNvSpPr>
            <a:spLocks noGrp="1"/>
          </p:cNvSpPr>
          <p:nvPr>
            <p:ph idx="1"/>
          </p:nvPr>
        </p:nvSpPr>
        <p:spPr/>
        <p:txBody>
          <a:bodyPr/>
          <a:lstStyle/>
          <a:p>
            <a:r>
              <a:rPr lang="en-US" dirty="0"/>
              <a:t>What do we know about John the Baptist from Mark?</a:t>
            </a:r>
          </a:p>
          <a:p>
            <a:pPr lvl="1"/>
            <a:r>
              <a:rPr lang="en-US" dirty="0"/>
              <a:t>Clothed in camel’s hair with a leather belt</a:t>
            </a:r>
          </a:p>
          <a:p>
            <a:pPr lvl="1"/>
            <a:r>
              <a:rPr lang="en-US" dirty="0"/>
              <a:t>Ate locusts and wild honey</a:t>
            </a:r>
          </a:p>
          <a:p>
            <a:pPr lvl="1"/>
            <a:r>
              <a:rPr lang="en-US" dirty="0"/>
              <a:t>He baptized for repentance and forgiveness of sins</a:t>
            </a:r>
          </a:p>
          <a:p>
            <a:r>
              <a:rPr lang="en-US" dirty="0"/>
              <a:t>What is Mark revealing?</a:t>
            </a:r>
          </a:p>
          <a:p>
            <a:pPr lvl="1"/>
            <a:r>
              <a:rPr lang="en-US" dirty="0"/>
              <a:t>John is the new Elijah! Parallels 2 Kings 1:8</a:t>
            </a:r>
          </a:p>
          <a:p>
            <a:pPr lvl="1"/>
            <a:r>
              <a:rPr lang="en-US" dirty="0"/>
              <a:t>John as a observant Jew – Leviticus 11:22-23: locusts are clean</a:t>
            </a:r>
          </a:p>
          <a:p>
            <a:r>
              <a:rPr lang="en-US" dirty="0"/>
              <a:t>John’s Baptism</a:t>
            </a:r>
          </a:p>
          <a:p>
            <a:pPr lvl="1"/>
            <a:r>
              <a:rPr lang="en-US" dirty="0"/>
              <a:t>No real precedent in the OT for baptism other than self-administered purification</a:t>
            </a:r>
          </a:p>
          <a:p>
            <a:pPr lvl="1"/>
            <a:r>
              <a:rPr lang="en-US" dirty="0"/>
              <a:t>May have been created by John as a precursor to Christ’s Baptism</a:t>
            </a:r>
          </a:p>
        </p:txBody>
      </p:sp>
      <p:sp>
        <p:nvSpPr>
          <p:cNvPr id="4" name="Footer Placeholder 3">
            <a:extLst>
              <a:ext uri="{FF2B5EF4-FFF2-40B4-BE49-F238E27FC236}">
                <a16:creationId xmlns:a16="http://schemas.microsoft.com/office/drawing/2014/main" id="{A29FB76D-EC81-4956-BB82-12BDCA377206}"/>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BF70F144-3AC8-4162-9FBC-AD0D9A87E837}"/>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894312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E6B5B-3266-43D9-A4E2-80A911247496}"/>
              </a:ext>
            </a:extLst>
          </p:cNvPr>
          <p:cNvSpPr>
            <a:spLocks noGrp="1"/>
          </p:cNvSpPr>
          <p:nvPr>
            <p:ph type="title"/>
          </p:nvPr>
        </p:nvSpPr>
        <p:spPr/>
        <p:txBody>
          <a:bodyPr/>
          <a:lstStyle/>
          <a:p>
            <a:r>
              <a:rPr lang="en-US" dirty="0"/>
              <a:t>Prologue – Mark 1:1 - 15 (continued)</a:t>
            </a:r>
          </a:p>
        </p:txBody>
      </p:sp>
      <p:sp>
        <p:nvSpPr>
          <p:cNvPr id="3" name="Content Placeholder 2">
            <a:extLst>
              <a:ext uri="{FF2B5EF4-FFF2-40B4-BE49-F238E27FC236}">
                <a16:creationId xmlns:a16="http://schemas.microsoft.com/office/drawing/2014/main" id="{87DFDD57-3D4F-4115-AE4D-FFA900CAB7BA}"/>
              </a:ext>
            </a:extLst>
          </p:cNvPr>
          <p:cNvSpPr>
            <a:spLocks noGrp="1"/>
          </p:cNvSpPr>
          <p:nvPr>
            <p:ph idx="1"/>
          </p:nvPr>
        </p:nvSpPr>
        <p:spPr/>
        <p:txBody>
          <a:bodyPr/>
          <a:lstStyle/>
          <a:p>
            <a:r>
              <a:rPr lang="en-US" dirty="0"/>
              <a:t>Why would Jesus need to be baptized by John?</a:t>
            </a:r>
          </a:p>
          <a:p>
            <a:pPr lvl="1"/>
            <a:r>
              <a:rPr lang="en-US" dirty="0"/>
              <a:t>He was sinless</a:t>
            </a:r>
          </a:p>
          <a:p>
            <a:pPr lvl="1"/>
            <a:r>
              <a:rPr lang="en-US" dirty="0"/>
              <a:t>CCC 536 – He allows himself to be numbered among sinners.</a:t>
            </a:r>
          </a:p>
          <a:p>
            <a:r>
              <a:rPr lang="en-US" i="1" dirty="0" err="1"/>
              <a:t>Schizo</a:t>
            </a:r>
            <a:endParaRPr lang="en-US" dirty="0"/>
          </a:p>
          <a:p>
            <a:pPr lvl="1"/>
            <a:r>
              <a:rPr lang="en-US" dirty="0"/>
              <a:t>Much more violent than “opened”</a:t>
            </a:r>
          </a:p>
          <a:p>
            <a:pPr lvl="1"/>
            <a:r>
              <a:rPr lang="en-US" dirty="0"/>
              <a:t>Only used one other time, Mark 15:38</a:t>
            </a:r>
          </a:p>
          <a:p>
            <a:r>
              <a:rPr lang="en-US" i="1" dirty="0"/>
              <a:t>Euthys</a:t>
            </a:r>
            <a:endParaRPr lang="en-US" dirty="0"/>
          </a:p>
          <a:p>
            <a:pPr lvl="1"/>
            <a:r>
              <a:rPr lang="en-US" dirty="0"/>
              <a:t>Immediately</a:t>
            </a:r>
          </a:p>
          <a:p>
            <a:pPr lvl="1"/>
            <a:r>
              <a:rPr lang="en-US" dirty="0"/>
              <a:t>Fast moving</a:t>
            </a:r>
          </a:p>
          <a:p>
            <a:pPr lvl="1"/>
            <a:r>
              <a:rPr lang="en-US" dirty="0"/>
              <a:t>Time is of the essence</a:t>
            </a:r>
          </a:p>
        </p:txBody>
      </p:sp>
      <p:sp>
        <p:nvSpPr>
          <p:cNvPr id="4" name="Footer Placeholder 3">
            <a:extLst>
              <a:ext uri="{FF2B5EF4-FFF2-40B4-BE49-F238E27FC236}">
                <a16:creationId xmlns:a16="http://schemas.microsoft.com/office/drawing/2014/main" id="{302E6722-F5FD-4FBC-9BAA-89BEC9240721}"/>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6420AFC-75A5-49E8-9B11-EA0F0F3072EA}"/>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675946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E6543-1789-4850-BC4D-BB7632162ED4}"/>
              </a:ext>
            </a:extLst>
          </p:cNvPr>
          <p:cNvSpPr>
            <a:spLocks noGrp="1"/>
          </p:cNvSpPr>
          <p:nvPr>
            <p:ph type="title"/>
          </p:nvPr>
        </p:nvSpPr>
        <p:spPr/>
        <p:txBody>
          <a:bodyPr/>
          <a:lstStyle/>
          <a:p>
            <a:r>
              <a:rPr lang="en-US" dirty="0"/>
              <a:t>The Beginning of Jesus’ Public Ministry</a:t>
            </a:r>
          </a:p>
        </p:txBody>
      </p:sp>
      <p:sp>
        <p:nvSpPr>
          <p:cNvPr id="3" name="Content Placeholder 2">
            <a:extLst>
              <a:ext uri="{FF2B5EF4-FFF2-40B4-BE49-F238E27FC236}">
                <a16:creationId xmlns:a16="http://schemas.microsoft.com/office/drawing/2014/main" id="{38C2F2C3-8DAA-4E33-8370-B4F18DB2F3F1}"/>
              </a:ext>
            </a:extLst>
          </p:cNvPr>
          <p:cNvSpPr>
            <a:spLocks noGrp="1"/>
          </p:cNvSpPr>
          <p:nvPr>
            <p:ph idx="1"/>
          </p:nvPr>
        </p:nvSpPr>
        <p:spPr/>
        <p:txBody>
          <a:bodyPr/>
          <a:lstStyle/>
          <a:p>
            <a:r>
              <a:rPr lang="en-US" dirty="0"/>
              <a:t>The first step was calling the first four Apostles - Simon, Andrew, James, and John.</a:t>
            </a:r>
          </a:p>
          <a:p>
            <a:r>
              <a:rPr lang="en-US" dirty="0"/>
              <a:t>Why these guys?  Why fishermen?</a:t>
            </a:r>
          </a:p>
          <a:p>
            <a:pPr lvl="1"/>
            <a:r>
              <a:rPr lang="en-US" dirty="0"/>
              <a:t>Jeremiah 16:14-16 - “As the </a:t>
            </a:r>
            <a:r>
              <a:rPr lang="en-US" cap="small" dirty="0"/>
              <a:t>Lord</a:t>
            </a:r>
            <a:r>
              <a:rPr lang="en-US" dirty="0"/>
              <a:t> lives who brought the people of Israel up out of the land of Egypt,” </a:t>
            </a:r>
            <a:r>
              <a:rPr lang="en-US" baseline="30000" dirty="0"/>
              <a:t> </a:t>
            </a:r>
            <a:r>
              <a:rPr lang="en-US" dirty="0"/>
              <a:t>but “As the </a:t>
            </a:r>
            <a:r>
              <a:rPr lang="en-US" cap="small" dirty="0"/>
              <a:t>Lord</a:t>
            </a:r>
            <a:r>
              <a:rPr lang="en-US" dirty="0"/>
              <a:t> lives who brought the people of Israel up out of the land of the north and out of all the lands where he had driven them.” For I will bring them back to their own land that I gave to their ancestors</a:t>
            </a:r>
            <a:r>
              <a:rPr lang="en-US" i="1" u="sng" dirty="0"/>
              <a:t>.  </a:t>
            </a:r>
            <a:r>
              <a:rPr lang="en-US" i="1" u="sng" baseline="30000" dirty="0"/>
              <a:t> </a:t>
            </a:r>
            <a:r>
              <a:rPr lang="en-US" i="1" u="sng" dirty="0"/>
              <a:t>I am now sending for many fishermen, says the </a:t>
            </a:r>
            <a:r>
              <a:rPr lang="en-US" i="1" u="sng" cap="small" dirty="0"/>
              <a:t>Lord</a:t>
            </a:r>
            <a:r>
              <a:rPr lang="en-US" i="1" u="sng" dirty="0"/>
              <a:t>, and they shall catch them</a:t>
            </a:r>
            <a:r>
              <a:rPr lang="en-US" dirty="0"/>
              <a:t> …”</a:t>
            </a:r>
          </a:p>
          <a:p>
            <a:pPr lvl="1"/>
            <a:r>
              <a:rPr lang="en-US" dirty="0"/>
              <a:t>He was fulfilling a prophecy!</a:t>
            </a:r>
          </a:p>
          <a:p>
            <a:r>
              <a:rPr lang="en-US" dirty="0"/>
              <a:t>Why choose Capernaum as your base of operation?</a:t>
            </a:r>
          </a:p>
          <a:p>
            <a:pPr lvl="1"/>
            <a:r>
              <a:rPr lang="en-US" dirty="0"/>
              <a:t>Why not Jerusalem?  Why not Bethlehem?</a:t>
            </a:r>
          </a:p>
          <a:p>
            <a:pPr lvl="1"/>
            <a:endParaRPr lang="en-US" dirty="0"/>
          </a:p>
        </p:txBody>
      </p:sp>
      <p:sp>
        <p:nvSpPr>
          <p:cNvPr id="4" name="Footer Placeholder 3">
            <a:extLst>
              <a:ext uri="{FF2B5EF4-FFF2-40B4-BE49-F238E27FC236}">
                <a16:creationId xmlns:a16="http://schemas.microsoft.com/office/drawing/2014/main" id="{59097F4D-FA60-451A-95D6-52D77B0F987E}"/>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5C210F1-6A0A-4ED8-8FC5-31B8A6A66FE8}"/>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1542792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ile.loc.gov/image-services/iiif/service:gmd:gmd7:g7501:g7501s:ct002407/full/pct:12.5/0/default.jpg">
            <a:extLst>
              <a:ext uri="{FF2B5EF4-FFF2-40B4-BE49-F238E27FC236}">
                <a16:creationId xmlns:a16="http://schemas.microsoft.com/office/drawing/2014/main" id="{00A16BAC-0E02-41DB-9749-DE2D4741D0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316" y="0"/>
            <a:ext cx="486568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5382D8A1-7E8C-4648-98F0-DBC331FC735E}"/>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3" name="Slide Number Placeholder 2">
            <a:extLst>
              <a:ext uri="{FF2B5EF4-FFF2-40B4-BE49-F238E27FC236}">
                <a16:creationId xmlns:a16="http://schemas.microsoft.com/office/drawing/2014/main" id="{988B42C9-30E3-4948-A12C-4186EACB54A2}"/>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80139307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2490</TotalTime>
  <Words>1284</Words>
  <Application>Microsoft Office PowerPoint</Application>
  <PresentationFormat>Widescreen</PresentationFormat>
  <Paragraphs>156</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Trebuchet MS</vt:lpstr>
      <vt:lpstr>Wingdings 3</vt:lpstr>
      <vt:lpstr>Facet</vt:lpstr>
      <vt:lpstr>The Gospel According to St. Mark</vt:lpstr>
      <vt:lpstr>Opening Prayer</vt:lpstr>
      <vt:lpstr>Introduction</vt:lpstr>
      <vt:lpstr>PowerPoint Presentation</vt:lpstr>
      <vt:lpstr>Prologue – Mark 1:1 - 15</vt:lpstr>
      <vt:lpstr>Prologue – Mark 1:1 - 15 (continued)</vt:lpstr>
      <vt:lpstr>Prologue – Mark 1:1 - 15 (continued)</vt:lpstr>
      <vt:lpstr>The Beginning of Jesus’ Public Ministry</vt:lpstr>
      <vt:lpstr>PowerPoint Presentation</vt:lpstr>
      <vt:lpstr>The Beginning of Jesus’ Public Ministry (continued)</vt:lpstr>
      <vt:lpstr>What happened?</vt:lpstr>
      <vt:lpstr>PowerPoint Presentation</vt:lpstr>
      <vt:lpstr>The Beginning of Jesus’ Public Ministry (continued)</vt:lpstr>
      <vt:lpstr>The Beginning of Jesus’ Public Ministry (continued)</vt:lpstr>
      <vt:lpstr>The Beginning of Jesus’ Public Ministry (continued)</vt:lpstr>
      <vt:lpstr>The Beginning of Jesus’ Public Ministry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45</cp:revision>
  <cp:lastPrinted>2018-11-01T18:16:39Z</cp:lastPrinted>
  <dcterms:created xsi:type="dcterms:W3CDTF">2017-09-26T22:01:53Z</dcterms:created>
  <dcterms:modified xsi:type="dcterms:W3CDTF">2019-02-12T22:00:30Z</dcterms:modified>
</cp:coreProperties>
</file>