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Lst>
  <p:notesMasterIdLst>
    <p:notesMasterId r:id="rId12"/>
  </p:notesMasterIdLst>
  <p:sldIdLst>
    <p:sldId id="256" r:id="rId2"/>
    <p:sldId id="267" r:id="rId3"/>
    <p:sldId id="258" r:id="rId4"/>
    <p:sldId id="261" r:id="rId5"/>
    <p:sldId id="262" r:id="rId6"/>
    <p:sldId id="263" r:id="rId7"/>
    <p:sldId id="264" r:id="rId8"/>
    <p:sldId id="265" r:id="rId9"/>
    <p:sldId id="266" r:id="rId10"/>
    <p:sldId id="260"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7" autoAdjust="0"/>
    <p:restoredTop sz="94675" autoAdjust="0"/>
  </p:normalViewPr>
  <p:slideViewPr>
    <p:cSldViewPr snapToGrid="0">
      <p:cViewPr varScale="1">
        <p:scale>
          <a:sx n="152" d="100"/>
          <a:sy n="152" d="100"/>
        </p:scale>
        <p:origin x="652" y="104"/>
      </p:cViewPr>
      <p:guideLst/>
    </p:cSldViewPr>
  </p:slideViewPr>
  <p:notesTextViewPr>
    <p:cViewPr>
      <p:scale>
        <a:sx n="1" d="1"/>
        <a:sy n="1" d="1"/>
      </p:scale>
      <p:origin x="0" y="0"/>
    </p:cViewPr>
  </p:notesTextViewPr>
  <p:notesViewPr>
    <p:cSldViewPr snapToGrid="0">
      <p:cViewPr varScale="1">
        <p:scale>
          <a:sx n="122" d="100"/>
          <a:sy n="122" d="100"/>
        </p:scale>
        <p:origin x="5004" y="6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7129E26-69C2-4941-801F-736EE8AEA80F}" type="datetimeFigureOut">
              <a:rPr lang="en-US" smtClean="0"/>
              <a:t>2/12/2019</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CBCBCC4-20CC-40C9-9DF0-DECE216AA15D}" type="slidenum">
              <a:rPr lang="en-US" smtClean="0"/>
              <a:t>‹#›</a:t>
            </a:fld>
            <a:endParaRPr lang="en-US" dirty="0"/>
          </a:p>
        </p:txBody>
      </p:sp>
    </p:spTree>
    <p:extLst>
      <p:ext uri="{BB962C8B-B14F-4D97-AF65-F5344CB8AC3E}">
        <p14:creationId xmlns:p14="http://schemas.microsoft.com/office/powerpoint/2010/main" val="27786708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CBCBCC4-20CC-40C9-9DF0-DECE216AA15D}" type="slidenum">
              <a:rPr lang="en-US" smtClean="0"/>
              <a:t>1</a:t>
            </a:fld>
            <a:endParaRPr lang="en-US" dirty="0"/>
          </a:p>
        </p:txBody>
      </p:sp>
    </p:spTree>
    <p:extLst>
      <p:ext uri="{BB962C8B-B14F-4D97-AF65-F5344CB8AC3E}">
        <p14:creationId xmlns:p14="http://schemas.microsoft.com/office/powerpoint/2010/main" val="21805882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 remember back to our first session, the outline of Mark was as shown on the slide.  So, before Thanksgiving, we ended with Peter exclaiming saying, “You are the Messiah.”  So, it appears that the Apostles finally get it, but do they? </a:t>
            </a:r>
          </a:p>
          <a:p>
            <a:endParaRPr lang="en-US" dirty="0"/>
          </a:p>
          <a:p>
            <a:r>
              <a:rPr lang="en-US" dirty="0"/>
              <a:t>One thing we are going to see is that now Mark is going to slow down.  We are now starting the movement towards His passion.</a:t>
            </a:r>
          </a:p>
        </p:txBody>
      </p:sp>
      <p:sp>
        <p:nvSpPr>
          <p:cNvPr id="4" name="Slide Number Placeholder 3"/>
          <p:cNvSpPr>
            <a:spLocks noGrp="1"/>
          </p:cNvSpPr>
          <p:nvPr>
            <p:ph type="sldNum" sz="quarter" idx="5"/>
          </p:nvPr>
        </p:nvSpPr>
        <p:spPr/>
        <p:txBody>
          <a:bodyPr/>
          <a:lstStyle/>
          <a:p>
            <a:fld id="{4CBCBCC4-20CC-40C9-9DF0-DECE216AA15D}" type="slidenum">
              <a:rPr lang="en-US" smtClean="0"/>
              <a:t>3</a:t>
            </a:fld>
            <a:endParaRPr lang="en-US" dirty="0"/>
          </a:p>
        </p:txBody>
      </p:sp>
    </p:spTree>
    <p:extLst>
      <p:ext uri="{BB962C8B-B14F-4D97-AF65-F5344CB8AC3E}">
        <p14:creationId xmlns:p14="http://schemas.microsoft.com/office/powerpoint/2010/main" val="17219680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49224" y="4478928"/>
            <a:ext cx="5486400" cy="3600450"/>
          </a:xfrm>
        </p:spPr>
        <p:txBody>
          <a:bodyPr/>
          <a:lstStyle/>
          <a:p>
            <a:r>
              <a:rPr lang="en-US" dirty="0"/>
              <a:t>Mark’s rendition of the exchange between Peter and Jesus is very short.  Matthew’s is much longer.</a:t>
            </a:r>
            <a:r>
              <a:rPr lang="en-US" b="1" dirty="0"/>
              <a:t> Read Matthew 16:13 to 19.</a:t>
            </a:r>
          </a:p>
          <a:p>
            <a:endParaRPr lang="en-US" b="1" dirty="0"/>
          </a:p>
          <a:p>
            <a:r>
              <a:rPr lang="en-US" dirty="0"/>
              <a:t>Then Jesus predicts, for the first time, his death and resurrection.  Peter goes from the founder of the Church to Satan in a matter of a couple of verses!!</a:t>
            </a:r>
          </a:p>
          <a:p>
            <a:endParaRPr lang="en-US" dirty="0"/>
          </a:p>
          <a:p>
            <a:r>
              <a:rPr lang="en-US" dirty="0"/>
              <a:t>They may know he is the Messiah, but you will see that they do not really understand what kind of Messiah he will be.  In Hebrew (</a:t>
            </a:r>
            <a:r>
              <a:rPr lang="en-US" i="1" dirty="0"/>
              <a:t>māšîaḥ</a:t>
            </a:r>
            <a:r>
              <a:rPr lang="en-US" dirty="0"/>
              <a:t>), Messiah means “anointed one.”  The Greek translation is (</a:t>
            </a:r>
            <a:r>
              <a:rPr lang="en-US" i="1" dirty="0"/>
              <a:t>christos</a:t>
            </a:r>
            <a:r>
              <a:rPr lang="en-US" dirty="0"/>
              <a:t>) Christ.  Christ is not Jesus’s last name!  Anointing applied to Priests, Prophets and Kings!  There were many beliefs on what that was Messiah was going to be.  Some thought (Dead Sea Scrolls) that there would be a Kingly Messiah and a Priestly Messiah.  Some of the thoughts about the Messiah were that he was going to be A. the New Adam, B. the Seed of Abraham, C. the Star of Jacob, D. the Prophet Like Moses E. the Branch of David and the “Son of God”, F. the Heavenly “Son of Man”, G. the Suffering Messiah, H. the Priestly Messiah.</a:t>
            </a:r>
          </a:p>
          <a:p>
            <a:endParaRPr lang="en-US" dirty="0"/>
          </a:p>
          <a:p>
            <a:r>
              <a:rPr lang="en-US" dirty="0"/>
              <a:t>Jesus begins to clear this up!  When you read Chapter 8:31 – 38, Jesus is describing the Suffering Servant  of Isaiah.  Let’s go look at that.</a:t>
            </a:r>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4CBCBCC4-20CC-40C9-9DF0-DECE216AA15D}" type="slidenum">
              <a:rPr lang="en-US" smtClean="0"/>
              <a:t>4</a:t>
            </a:fld>
            <a:endParaRPr lang="en-US" dirty="0"/>
          </a:p>
        </p:txBody>
      </p:sp>
    </p:spTree>
    <p:extLst>
      <p:ext uri="{BB962C8B-B14F-4D97-AF65-F5344CB8AC3E}">
        <p14:creationId xmlns:p14="http://schemas.microsoft.com/office/powerpoint/2010/main" val="31373442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general, Isaiah is seen as being written by three authors.  The middle section (chapters 40-55) is commonly referred to as Deutero or Second Isaiah.  In that section a figure appears called the “Servant.”  Scholars have identified four specific groups of verses known as the four servant songs.</a:t>
            </a:r>
          </a:p>
          <a:p>
            <a:endParaRPr lang="en-US" dirty="0"/>
          </a:p>
          <a:p>
            <a:r>
              <a:rPr lang="en-US" dirty="0"/>
              <a:t>First Servant Song is spoken in the third person (He pronouns)</a:t>
            </a:r>
          </a:p>
          <a:p>
            <a:r>
              <a:rPr lang="en-US" dirty="0"/>
              <a:t>Second Servant Song is spoken in the first person (I pronouns)</a:t>
            </a:r>
          </a:p>
          <a:p>
            <a:r>
              <a:rPr lang="en-US" dirty="0"/>
              <a:t>Third Servant Song is spoken in the first person</a:t>
            </a:r>
          </a:p>
          <a:p>
            <a:r>
              <a:rPr lang="en-US" dirty="0"/>
              <a:t>Fourth Servant Song is spoken in the third person.</a:t>
            </a:r>
          </a:p>
          <a:p>
            <a:endParaRPr lang="en-US" dirty="0"/>
          </a:p>
          <a:p>
            <a:r>
              <a:rPr lang="en-US" b="1" dirty="0"/>
              <a:t>Read Isaiah 53:4-7</a:t>
            </a:r>
          </a:p>
          <a:p>
            <a:endParaRPr lang="en-US" b="1" dirty="0"/>
          </a:p>
          <a:p>
            <a:r>
              <a:rPr lang="en-US" dirty="0"/>
              <a:t>One leading theologian says that if the fourth servant song was lost, you could almost reconstruct it from the NT.  I have handed out a table that shows everywhere in the NT that quotes or alludes to the 4</a:t>
            </a:r>
            <a:r>
              <a:rPr lang="en-US" baseline="30000" dirty="0"/>
              <a:t>th</a:t>
            </a:r>
            <a:r>
              <a:rPr lang="en-US" dirty="0"/>
              <a:t> servant song.</a:t>
            </a:r>
          </a:p>
        </p:txBody>
      </p:sp>
      <p:sp>
        <p:nvSpPr>
          <p:cNvPr id="4" name="Slide Number Placeholder 3"/>
          <p:cNvSpPr>
            <a:spLocks noGrp="1"/>
          </p:cNvSpPr>
          <p:nvPr>
            <p:ph type="sldNum" sz="quarter" idx="5"/>
          </p:nvPr>
        </p:nvSpPr>
        <p:spPr/>
        <p:txBody>
          <a:bodyPr/>
          <a:lstStyle/>
          <a:p>
            <a:fld id="{4CBCBCC4-20CC-40C9-9DF0-DECE216AA15D}" type="slidenum">
              <a:rPr lang="en-US" smtClean="0"/>
              <a:t>5</a:t>
            </a:fld>
            <a:endParaRPr lang="en-US" dirty="0"/>
          </a:p>
        </p:txBody>
      </p:sp>
    </p:spTree>
    <p:extLst>
      <p:ext uri="{BB962C8B-B14F-4D97-AF65-F5344CB8AC3E}">
        <p14:creationId xmlns:p14="http://schemas.microsoft.com/office/powerpoint/2010/main" val="39472688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once, Mark’s rendition of a story is longer related to healing of the boy with the spirit.  The point of that story is that it is not the Apostles without faith, it is the people’s lack of faith.  The next two sections, after that all relate back to what it means to be a servant.  The next section on the other exorcist is reminiscent to the story of Medad and Eldad in the book of numbers.</a:t>
            </a:r>
          </a:p>
          <a:p>
            <a:endParaRPr lang="en-US" dirty="0"/>
          </a:p>
          <a:p>
            <a:r>
              <a:rPr lang="en-US" dirty="0"/>
              <a:t>Let’s return now to the Transfiguration.</a:t>
            </a:r>
          </a:p>
        </p:txBody>
      </p:sp>
      <p:sp>
        <p:nvSpPr>
          <p:cNvPr id="4" name="Slide Number Placeholder 3"/>
          <p:cNvSpPr>
            <a:spLocks noGrp="1"/>
          </p:cNvSpPr>
          <p:nvPr>
            <p:ph type="sldNum" sz="quarter" idx="5"/>
          </p:nvPr>
        </p:nvSpPr>
        <p:spPr/>
        <p:txBody>
          <a:bodyPr/>
          <a:lstStyle/>
          <a:p>
            <a:fld id="{4CBCBCC4-20CC-40C9-9DF0-DECE216AA15D}" type="slidenum">
              <a:rPr lang="en-US" smtClean="0"/>
              <a:t>6</a:t>
            </a:fld>
            <a:endParaRPr lang="en-US" dirty="0"/>
          </a:p>
        </p:txBody>
      </p:sp>
    </p:spTree>
    <p:extLst>
      <p:ext uri="{BB962C8B-B14F-4D97-AF65-F5344CB8AC3E}">
        <p14:creationId xmlns:p14="http://schemas.microsoft.com/office/powerpoint/2010/main" val="33621467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Since the transfiguration occurs directly after the second prediction of the passion and death, is almost like Jesus is trying reassure the Apostle.</a:t>
            </a:r>
          </a:p>
          <a:p>
            <a:endParaRPr lang="en-US" dirty="0"/>
          </a:p>
          <a:p>
            <a:r>
              <a:rPr lang="en-US" dirty="0"/>
              <a:t>What did Moses and Elijah discuss with Jesus.  Luke 9:31 tells us.</a:t>
            </a:r>
          </a:p>
          <a:p>
            <a:endParaRPr lang="en-US" dirty="0"/>
          </a:p>
          <a:p>
            <a:r>
              <a:rPr lang="en-US" dirty="0"/>
              <a:t>In the next section, the Peter, James and John are confused on what “rising from the dead meant.  Really???  The coming of Elijah is based on a prophecy in Malachi 4:5, where God says he will send Elijah before the day of the Lord.  Remember how John the Baptist resembled Elijah?</a:t>
            </a:r>
          </a:p>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4CBCBCC4-20CC-40C9-9DF0-DECE216AA15D}" type="slidenum">
              <a:rPr lang="en-US" smtClean="0"/>
              <a:t>7</a:t>
            </a:fld>
            <a:endParaRPr lang="en-US" dirty="0"/>
          </a:p>
        </p:txBody>
      </p:sp>
    </p:spTree>
    <p:extLst>
      <p:ext uri="{BB962C8B-B14F-4D97-AF65-F5344CB8AC3E}">
        <p14:creationId xmlns:p14="http://schemas.microsoft.com/office/powerpoint/2010/main" val="3840383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last four events provide several insights:</a:t>
            </a:r>
          </a:p>
          <a:p>
            <a:pPr marL="171450" lvl="0" indent="-171450">
              <a:buFont typeface="Arial" panose="020B0604020202020204" pitchFamily="34" charset="0"/>
              <a:buChar char="•"/>
            </a:pPr>
            <a:r>
              <a:rPr lang="en-US" dirty="0"/>
              <a:t>Jesus clarifies in Mark 10:23 that it is not “having riches” that is the problem, it is “trust in riches.”  If you put your trust in anything but God, you are committing idolatry.</a:t>
            </a:r>
          </a:p>
          <a:p>
            <a:pPr marL="171450" lvl="0" indent="-171450">
              <a:buFont typeface="Arial" panose="020B0604020202020204" pitchFamily="34" charset="0"/>
              <a:buChar char="•"/>
            </a:pPr>
            <a:r>
              <a:rPr lang="en-US" dirty="0"/>
              <a:t>James and John’s request seems arrogant.  Jesus uses the opportunity to, again, stress the “servant” role.  When Jesus talks in Mark 10:40, when Jesus speaks about the those prepared for his right and left, one wonders if he is talking about the two thieves who will be crucified with Christ.</a:t>
            </a:r>
          </a:p>
          <a:p>
            <a:pPr marL="171450" lvl="0" indent="-171450">
              <a:buFont typeface="Arial" panose="020B0604020202020204" pitchFamily="34" charset="0"/>
              <a:buChar char="•"/>
            </a:pPr>
            <a:r>
              <a:rPr lang="en-US" dirty="0"/>
              <a:t>In the story of Bartimaeus, Mark, for the only time, uses the term “Son of David.”</a:t>
            </a:r>
          </a:p>
          <a:p>
            <a:endParaRPr lang="en-US" dirty="0"/>
          </a:p>
          <a:p>
            <a:endParaRPr lang="en-US" dirty="0"/>
          </a:p>
        </p:txBody>
      </p:sp>
      <p:sp>
        <p:nvSpPr>
          <p:cNvPr id="4" name="Slide Number Placeholder 3"/>
          <p:cNvSpPr>
            <a:spLocks noGrp="1"/>
          </p:cNvSpPr>
          <p:nvPr>
            <p:ph type="sldNum" sz="quarter" idx="5"/>
          </p:nvPr>
        </p:nvSpPr>
        <p:spPr/>
        <p:txBody>
          <a:bodyPr/>
          <a:lstStyle/>
          <a:p>
            <a:fld id="{4CBCBCC4-20CC-40C9-9DF0-DECE216AA15D}" type="slidenum">
              <a:rPr lang="en-US" smtClean="0"/>
              <a:t>8</a:t>
            </a:fld>
            <a:endParaRPr lang="en-US" dirty="0"/>
          </a:p>
        </p:txBody>
      </p:sp>
    </p:spTree>
    <p:extLst>
      <p:ext uri="{BB962C8B-B14F-4D97-AF65-F5344CB8AC3E}">
        <p14:creationId xmlns:p14="http://schemas.microsoft.com/office/powerpoint/2010/main" val="24063584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CBCBCC4-20CC-40C9-9DF0-DECE216AA15D}" type="slidenum">
              <a:rPr lang="en-US" smtClean="0"/>
              <a:t>9</a:t>
            </a:fld>
            <a:endParaRPr lang="en-US" dirty="0"/>
          </a:p>
        </p:txBody>
      </p:sp>
    </p:spTree>
    <p:extLst>
      <p:ext uri="{BB962C8B-B14F-4D97-AF65-F5344CB8AC3E}">
        <p14:creationId xmlns:p14="http://schemas.microsoft.com/office/powerpoint/2010/main" val="90695041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F6B8A06-FF93-421D-B54F-506F7C0006EA}"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pic>
        <p:nvPicPr>
          <p:cNvPr id="18" name="Picture 17">
            <a:extLst>
              <a:ext uri="{FF2B5EF4-FFF2-40B4-BE49-F238E27FC236}">
                <a16:creationId xmlns:a16="http://schemas.microsoft.com/office/drawing/2014/main" id="{03A10DE8-9B44-48B2-946E-B743FF3FBF58}"/>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24544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BD1FED5-A363-4372-A9F5-8FB80AA068E4}"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651724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4E002B2-7248-4D22-BC61-C75E1FD1110D}"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5742700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7E484A7-B2D9-4532-B1DA-F3F44B6E54E5}"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475751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558B2FE-0F09-4AA7-B4E9-26E8F2313DF3}"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14131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AC34D91-CF39-4594-91BE-CCC70CA3D9BE}"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334005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63364ED-44B6-4B11-9B41-5B9E29EBCBDA}"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35405624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12E01AA-FD18-4D44-9F9A-D471DF215379}"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894441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573A61D-4372-4EC3-AFD0-F4320699DE58}"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smtClean="0"/>
              <a:t>‹#›</a:t>
            </a:fld>
            <a:endParaRPr lang="en-US" dirty="0"/>
          </a:p>
        </p:txBody>
      </p:sp>
      <p:pic>
        <p:nvPicPr>
          <p:cNvPr id="7" name="Picture 6">
            <a:extLst>
              <a:ext uri="{FF2B5EF4-FFF2-40B4-BE49-F238E27FC236}">
                <a16:creationId xmlns:a16="http://schemas.microsoft.com/office/drawing/2014/main" id="{95F390A3-7044-487C-9CC7-FDF3E5957F23}"/>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37027675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413E526-7186-450E-97D4-8DAC9828854F}"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pic>
        <p:nvPicPr>
          <p:cNvPr id="7" name="Picture 6">
            <a:extLst>
              <a:ext uri="{FF2B5EF4-FFF2-40B4-BE49-F238E27FC236}">
                <a16:creationId xmlns:a16="http://schemas.microsoft.com/office/drawing/2014/main" id="{7ABBA174-8026-4BAE-850D-91F9615DC10F}"/>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1458866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ED3A260-4E90-4491-9714-32461B92C142}" type="datetime1">
              <a:rPr lang="en-US" smtClean="0"/>
              <a:t>2/12/2019</a:t>
            </a:fld>
            <a:endParaRPr lang="en-US" dirty="0"/>
          </a:p>
        </p:txBody>
      </p:sp>
      <p:sp>
        <p:nvSpPr>
          <p:cNvPr id="6" name="Footer Placeholder 5"/>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pic>
        <p:nvPicPr>
          <p:cNvPr id="8" name="Picture 7">
            <a:extLst>
              <a:ext uri="{FF2B5EF4-FFF2-40B4-BE49-F238E27FC236}">
                <a16:creationId xmlns:a16="http://schemas.microsoft.com/office/drawing/2014/main" id="{27EE1383-E3D8-4C3D-80A2-13F36BAB829E}"/>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32471503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CFE5DAE-6444-4149-9288-E34A8ABAF763}" type="datetime1">
              <a:rPr lang="en-US" smtClean="0"/>
              <a:t>2/12/2019</a:t>
            </a:fld>
            <a:endParaRPr lang="en-US" dirty="0"/>
          </a:p>
        </p:txBody>
      </p:sp>
      <p:sp>
        <p:nvSpPr>
          <p:cNvPr id="8" name="Footer Placeholder 7"/>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pic>
        <p:nvPicPr>
          <p:cNvPr id="10" name="Picture 9">
            <a:extLst>
              <a:ext uri="{FF2B5EF4-FFF2-40B4-BE49-F238E27FC236}">
                <a16:creationId xmlns:a16="http://schemas.microsoft.com/office/drawing/2014/main" id="{582C45C9-60D0-422D-9008-BD7FCB9A41BA}"/>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4319644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D1FBE45-1A6F-4988-814F-F9E7004E0CBE}" type="datetime1">
              <a:rPr lang="en-US" smtClean="0"/>
              <a:t>2/12/2019</a:t>
            </a:fld>
            <a:endParaRPr lang="en-US" dirty="0"/>
          </a:p>
        </p:txBody>
      </p:sp>
      <p:sp>
        <p:nvSpPr>
          <p:cNvPr id="4" name="Footer Placeholder 3"/>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pic>
        <p:nvPicPr>
          <p:cNvPr id="6" name="Picture 5">
            <a:extLst>
              <a:ext uri="{FF2B5EF4-FFF2-40B4-BE49-F238E27FC236}">
                <a16:creationId xmlns:a16="http://schemas.microsoft.com/office/drawing/2014/main" id="{0FDDDAA6-481B-4629-B4C1-F8167388A1A5}"/>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15526052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241E03-063F-4C59-9462-7568B4257D88}" type="datetime1">
              <a:rPr lang="en-US" smtClean="0"/>
              <a:t>2/12/2019</a:t>
            </a:fld>
            <a:endParaRPr lang="en-US" dirty="0"/>
          </a:p>
        </p:txBody>
      </p:sp>
      <p:sp>
        <p:nvSpPr>
          <p:cNvPr id="3" name="Footer Placeholder 2"/>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pic>
        <p:nvPicPr>
          <p:cNvPr id="5" name="Picture 4">
            <a:extLst>
              <a:ext uri="{FF2B5EF4-FFF2-40B4-BE49-F238E27FC236}">
                <a16:creationId xmlns:a16="http://schemas.microsoft.com/office/drawing/2014/main" id="{668F47FA-B8DE-44B9-981A-BE54F7DF26D0}"/>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15985745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159F47B-3FE7-40FB-80CF-5EBFFE3481AA}" type="datetime1">
              <a:rPr lang="en-US" smtClean="0"/>
              <a:t>2/12/2019</a:t>
            </a:fld>
            <a:endParaRPr lang="en-US" dirty="0"/>
          </a:p>
        </p:txBody>
      </p:sp>
      <p:sp>
        <p:nvSpPr>
          <p:cNvPr id="6" name="Footer Placeholder 5"/>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pic>
        <p:nvPicPr>
          <p:cNvPr id="8" name="Picture 7">
            <a:extLst>
              <a:ext uri="{FF2B5EF4-FFF2-40B4-BE49-F238E27FC236}">
                <a16:creationId xmlns:a16="http://schemas.microsoft.com/office/drawing/2014/main" id="{321FB371-D77E-4274-ADF0-E30177129D07}"/>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2964818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6" name="Footer Placeholder 5"/>
          <p:cNvSpPr>
            <a:spLocks noGrp="1"/>
          </p:cNvSpPr>
          <p:nvPr>
            <p:ph type="ftr" sz="quarter" idx="11"/>
          </p:nvPr>
        </p:nvSpPr>
        <p:spPr/>
        <p:txBody>
          <a:bodyPr/>
          <a:lstStyle/>
          <a:p>
            <a:r>
              <a:rPr lang="en-US" dirty="0"/>
              <a:t>©Copyright, 2018 The Relentless Catholic.  All Rights Reserved. </a:t>
            </a:r>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
        <p:nvSpPr>
          <p:cNvPr id="5" name="Date Placeholder 4"/>
          <p:cNvSpPr>
            <a:spLocks noGrp="1"/>
          </p:cNvSpPr>
          <p:nvPr>
            <p:ph type="dt" sz="half" idx="10"/>
          </p:nvPr>
        </p:nvSpPr>
        <p:spPr/>
        <p:txBody>
          <a:bodyPr/>
          <a:lstStyle/>
          <a:p>
            <a:fld id="{A3E40D1B-16C7-4835-8160-0E5515A1E8A9}" type="datetime1">
              <a:rPr lang="en-US" smtClean="0"/>
              <a:t>2/12/2019</a:t>
            </a:fld>
            <a:endParaRPr lang="en-US" dirty="0"/>
          </a:p>
        </p:txBody>
      </p:sp>
    </p:spTree>
    <p:extLst>
      <p:ext uri="{BB962C8B-B14F-4D97-AF65-F5344CB8AC3E}">
        <p14:creationId xmlns:p14="http://schemas.microsoft.com/office/powerpoint/2010/main" val="29977301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C059BF9-B978-41FC-9B88-49465F2578F2}" type="datetime1">
              <a:rPr lang="en-US" smtClean="0"/>
              <a:t>2/12/2019</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b="1" dirty="0"/>
              <a:t>©Copyright, 2018 The Relentless Catholic.  All Rights Reserved.</a:t>
            </a:r>
            <a:endParaRPr lang="en-US" dirty="0"/>
          </a:p>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a:t>
            </a:fld>
            <a:endParaRPr lang="en-US" dirty="0"/>
          </a:p>
        </p:txBody>
      </p:sp>
      <p:pic>
        <p:nvPicPr>
          <p:cNvPr id="18" name="Picture 17">
            <a:extLst>
              <a:ext uri="{FF2B5EF4-FFF2-40B4-BE49-F238E27FC236}">
                <a16:creationId xmlns:a16="http://schemas.microsoft.com/office/drawing/2014/main" id="{6EC1801A-DF6B-43E5-A8DD-6C3E1BD1C99C}"/>
              </a:ext>
            </a:extLst>
          </p:cNvPr>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2618837003"/>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Lst>
  <p:hf hd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57DB82-659B-415E-AA97-3A405D2B1D4D}"/>
              </a:ext>
            </a:extLst>
          </p:cNvPr>
          <p:cNvSpPr>
            <a:spLocks noGrp="1"/>
          </p:cNvSpPr>
          <p:nvPr>
            <p:ph type="ctrTitle"/>
          </p:nvPr>
        </p:nvSpPr>
        <p:spPr/>
        <p:txBody>
          <a:bodyPr/>
          <a:lstStyle/>
          <a:p>
            <a:r>
              <a:rPr lang="en-US" sz="4000" dirty="0"/>
              <a:t>The Gospel According to</a:t>
            </a:r>
            <a:br>
              <a:rPr lang="en-US" dirty="0"/>
            </a:br>
            <a:r>
              <a:rPr lang="en-US" dirty="0"/>
              <a:t>St. Mark</a:t>
            </a:r>
          </a:p>
        </p:txBody>
      </p:sp>
      <p:sp>
        <p:nvSpPr>
          <p:cNvPr id="3" name="Subtitle 2">
            <a:extLst>
              <a:ext uri="{FF2B5EF4-FFF2-40B4-BE49-F238E27FC236}">
                <a16:creationId xmlns:a16="http://schemas.microsoft.com/office/drawing/2014/main" id="{6AF8EF5D-9D1B-46AF-B280-885976026A11}"/>
              </a:ext>
            </a:extLst>
          </p:cNvPr>
          <p:cNvSpPr>
            <a:spLocks noGrp="1"/>
          </p:cNvSpPr>
          <p:nvPr>
            <p:ph type="subTitle" idx="1"/>
          </p:nvPr>
        </p:nvSpPr>
        <p:spPr>
          <a:xfrm>
            <a:off x="1082180" y="4050833"/>
            <a:ext cx="8191823" cy="1096899"/>
          </a:xfrm>
        </p:spPr>
        <p:txBody>
          <a:bodyPr>
            <a:normAutofit/>
          </a:bodyPr>
          <a:lstStyle/>
          <a:p>
            <a:r>
              <a:rPr lang="en-US" sz="2400" dirty="0"/>
              <a:t>Lesson 5 – Mark 8:31 – 10:52</a:t>
            </a:r>
          </a:p>
        </p:txBody>
      </p:sp>
      <p:sp>
        <p:nvSpPr>
          <p:cNvPr id="4" name="Footer Placeholder 3">
            <a:extLst>
              <a:ext uri="{FF2B5EF4-FFF2-40B4-BE49-F238E27FC236}">
                <a16:creationId xmlns:a16="http://schemas.microsoft.com/office/drawing/2014/main" id="{3EBC6A0B-49E6-48C8-8BC3-115A1072EA8F}"/>
              </a:ext>
            </a:extLst>
          </p:cNvPr>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01E1060D-8564-49C9-ADFB-25394525785F}"/>
              </a:ext>
            </a:extLst>
          </p:cNvPr>
          <p:cNvSpPr>
            <a:spLocks noGrp="1"/>
          </p:cNvSpPr>
          <p:nvPr>
            <p:ph type="sldNum" sz="quarter" idx="12"/>
          </p:nvPr>
        </p:nvSpPr>
        <p:spPr/>
        <p:txBody>
          <a:bodyPr/>
          <a:lstStyle/>
          <a:p>
            <a:fld id="{D57F1E4F-1CFF-5643-939E-217C01CDF565}" type="slidenum">
              <a:rPr lang="en-US" smtClean="0"/>
              <a:pPr/>
              <a:t>1</a:t>
            </a:fld>
            <a:endParaRPr lang="en-US" dirty="0"/>
          </a:p>
        </p:txBody>
      </p:sp>
    </p:spTree>
    <p:extLst>
      <p:ext uri="{BB962C8B-B14F-4D97-AF65-F5344CB8AC3E}">
        <p14:creationId xmlns:p14="http://schemas.microsoft.com/office/powerpoint/2010/main" val="17101837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082FB9-4591-4952-B333-44E8CD3A6C19}"/>
              </a:ext>
            </a:extLst>
          </p:cNvPr>
          <p:cNvSpPr>
            <a:spLocks noGrp="1"/>
          </p:cNvSpPr>
          <p:nvPr>
            <p:ph type="ctrTitle"/>
          </p:nvPr>
        </p:nvSpPr>
        <p:spPr/>
        <p:txBody>
          <a:bodyPr/>
          <a:lstStyle/>
          <a:p>
            <a:r>
              <a:rPr lang="en-US" dirty="0"/>
              <a:t>Closing Prayer</a:t>
            </a:r>
          </a:p>
        </p:txBody>
      </p:sp>
      <p:sp>
        <p:nvSpPr>
          <p:cNvPr id="3" name="Subtitle 2">
            <a:extLst>
              <a:ext uri="{FF2B5EF4-FFF2-40B4-BE49-F238E27FC236}">
                <a16:creationId xmlns:a16="http://schemas.microsoft.com/office/drawing/2014/main" id="{CD50C36B-E14D-43E8-85C6-EB8AE0AEBA4E}"/>
              </a:ext>
            </a:extLst>
          </p:cNvPr>
          <p:cNvSpPr>
            <a:spLocks noGrp="1"/>
          </p:cNvSpPr>
          <p:nvPr>
            <p:ph type="subTitle" idx="1"/>
          </p:nvPr>
        </p:nvSpPr>
        <p:spPr/>
        <p:txBody>
          <a:bodyPr/>
          <a:lstStyle/>
          <a:p>
            <a:endParaRPr lang="en-US" dirty="0"/>
          </a:p>
        </p:txBody>
      </p:sp>
      <p:sp>
        <p:nvSpPr>
          <p:cNvPr id="4" name="Footer Placeholder 3">
            <a:extLst>
              <a:ext uri="{FF2B5EF4-FFF2-40B4-BE49-F238E27FC236}">
                <a16:creationId xmlns:a16="http://schemas.microsoft.com/office/drawing/2014/main" id="{A4E7AA43-1D29-487D-9DF3-9D1A1BD6A3FE}"/>
              </a:ext>
            </a:extLst>
          </p:cNvPr>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02258007-805F-41AB-B917-FA928B54EDE4}"/>
              </a:ext>
            </a:extLst>
          </p:cNvPr>
          <p:cNvSpPr>
            <a:spLocks noGrp="1"/>
          </p:cNvSpPr>
          <p:nvPr>
            <p:ph type="sldNum" sz="quarter" idx="12"/>
          </p:nvPr>
        </p:nvSpPr>
        <p:spPr/>
        <p:txBody>
          <a:bodyPr/>
          <a:lstStyle/>
          <a:p>
            <a:fld id="{D57F1E4F-1CFF-5643-939E-217C01CDF565}" type="slidenum">
              <a:rPr lang="en-US" smtClean="0"/>
              <a:pPr/>
              <a:t>10</a:t>
            </a:fld>
            <a:endParaRPr lang="en-US" dirty="0"/>
          </a:p>
        </p:txBody>
      </p:sp>
    </p:spTree>
    <p:extLst>
      <p:ext uri="{BB962C8B-B14F-4D97-AF65-F5344CB8AC3E}">
        <p14:creationId xmlns:p14="http://schemas.microsoft.com/office/powerpoint/2010/main" val="27893686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4A99B4-1A99-4CB8-87F1-BE9995087B73}"/>
              </a:ext>
            </a:extLst>
          </p:cNvPr>
          <p:cNvSpPr>
            <a:spLocks noGrp="1"/>
          </p:cNvSpPr>
          <p:nvPr>
            <p:ph type="ctrTitle"/>
          </p:nvPr>
        </p:nvSpPr>
        <p:spPr/>
        <p:txBody>
          <a:bodyPr/>
          <a:lstStyle/>
          <a:p>
            <a:r>
              <a:rPr lang="en-US" dirty="0"/>
              <a:t>Opening Prayer</a:t>
            </a:r>
          </a:p>
        </p:txBody>
      </p:sp>
      <p:sp>
        <p:nvSpPr>
          <p:cNvPr id="3" name="Subtitle 2">
            <a:extLst>
              <a:ext uri="{FF2B5EF4-FFF2-40B4-BE49-F238E27FC236}">
                <a16:creationId xmlns:a16="http://schemas.microsoft.com/office/drawing/2014/main" id="{3D7E9780-1C2B-465D-9853-5F6AE4F850A9}"/>
              </a:ext>
            </a:extLst>
          </p:cNvPr>
          <p:cNvSpPr>
            <a:spLocks noGrp="1"/>
          </p:cNvSpPr>
          <p:nvPr>
            <p:ph type="subTitle" idx="1"/>
          </p:nvPr>
        </p:nvSpPr>
        <p:spPr/>
        <p:txBody>
          <a:bodyPr/>
          <a:lstStyle/>
          <a:p>
            <a:endParaRPr lang="en-US"/>
          </a:p>
        </p:txBody>
      </p:sp>
      <p:sp>
        <p:nvSpPr>
          <p:cNvPr id="4" name="Footer Placeholder 3">
            <a:extLst>
              <a:ext uri="{FF2B5EF4-FFF2-40B4-BE49-F238E27FC236}">
                <a16:creationId xmlns:a16="http://schemas.microsoft.com/office/drawing/2014/main" id="{21AE9E4B-A9AA-4156-BDA1-2CFFBACE542D}"/>
              </a:ext>
            </a:extLst>
          </p:cNvPr>
          <p:cNvSpPr>
            <a:spLocks noGrp="1"/>
          </p:cNvSpPr>
          <p:nvPr>
            <p:ph type="ftr" sz="quarter" idx="11"/>
          </p:nvPr>
        </p:nvSpPr>
        <p:spPr/>
        <p:txBody>
          <a:bodyPr/>
          <a:lstStyle/>
          <a:p>
            <a:r>
              <a:rPr lang="en-US" b="1"/>
              <a:t>©Copyright, 2018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FD3EEC83-453A-4F29-89F9-BACC15BFF610}"/>
              </a:ext>
            </a:extLst>
          </p:cNvPr>
          <p:cNvSpPr>
            <a:spLocks noGrp="1"/>
          </p:cNvSpPr>
          <p:nvPr>
            <p:ph type="sldNum" sz="quarter" idx="12"/>
          </p:nvPr>
        </p:nvSpPr>
        <p:spPr/>
        <p:txBody>
          <a:bodyPr/>
          <a:lstStyle/>
          <a:p>
            <a:fld id="{D57F1E4F-1CFF-5643-939E-217C01CDF565}" type="slidenum">
              <a:rPr lang="en-US" smtClean="0"/>
              <a:pPr/>
              <a:t>2</a:t>
            </a:fld>
            <a:endParaRPr lang="en-US" dirty="0"/>
          </a:p>
        </p:txBody>
      </p:sp>
    </p:spTree>
    <p:extLst>
      <p:ext uri="{BB962C8B-B14F-4D97-AF65-F5344CB8AC3E}">
        <p14:creationId xmlns:p14="http://schemas.microsoft.com/office/powerpoint/2010/main" val="26695708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FCDC2B-4B89-4D16-B4D8-A3EC8E282248}"/>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id="{C68709BC-2B6C-4965-A926-2D3ED083DB0B}"/>
              </a:ext>
            </a:extLst>
          </p:cNvPr>
          <p:cNvSpPr>
            <a:spLocks noGrp="1"/>
          </p:cNvSpPr>
          <p:nvPr>
            <p:ph idx="1"/>
          </p:nvPr>
        </p:nvSpPr>
        <p:spPr/>
        <p:txBody>
          <a:bodyPr/>
          <a:lstStyle/>
          <a:p>
            <a:r>
              <a:rPr lang="en-US" dirty="0"/>
              <a:t>Outline of Mark</a:t>
            </a:r>
          </a:p>
          <a:p>
            <a:pPr lvl="1"/>
            <a:r>
              <a:rPr lang="en-US" dirty="0"/>
              <a:t>Prologue: Preparations for the Coming Messiah and His Forerunner (1:1–15)</a:t>
            </a:r>
          </a:p>
          <a:p>
            <a:pPr lvl="1"/>
            <a:r>
              <a:rPr lang="en-US" dirty="0"/>
              <a:t>Public Ministry: The Messiah’s Secret and His Widespread Ministry (1:16–8:30)</a:t>
            </a:r>
          </a:p>
          <a:p>
            <a:pPr lvl="1"/>
            <a:r>
              <a:rPr lang="en-US" dirty="0"/>
              <a:t>Passion Narrative (8:31–15:47)</a:t>
            </a:r>
          </a:p>
          <a:p>
            <a:pPr lvl="1"/>
            <a:r>
              <a:rPr lang="en-US" dirty="0"/>
              <a:t>Resurrection Epilogue: The Risen Messiah and Easter Narratives (16:1–20)</a:t>
            </a:r>
          </a:p>
          <a:p>
            <a:r>
              <a:rPr lang="en-US" dirty="0"/>
              <a:t>Halfway through course and through the Gospel</a:t>
            </a:r>
          </a:p>
          <a:p>
            <a:r>
              <a:rPr lang="en-US" dirty="0"/>
              <a:t>End of first two sections (Mark 8:30) ends with Peter’s declaration to Jesus that “You are the Messiah.”</a:t>
            </a:r>
          </a:p>
          <a:p>
            <a:endParaRPr lang="en-US" dirty="0"/>
          </a:p>
        </p:txBody>
      </p:sp>
      <p:sp>
        <p:nvSpPr>
          <p:cNvPr id="4" name="Footer Placeholder 3">
            <a:extLst>
              <a:ext uri="{FF2B5EF4-FFF2-40B4-BE49-F238E27FC236}">
                <a16:creationId xmlns:a16="http://schemas.microsoft.com/office/drawing/2014/main" id="{4BA823C0-D1FB-49D8-9413-2FE93FA0C4D3}"/>
              </a:ext>
            </a:extLst>
          </p:cNvPr>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82453B47-2BE7-4E07-BA13-DDE2CA774F0B}"/>
              </a:ext>
            </a:extLst>
          </p:cNvPr>
          <p:cNvSpPr>
            <a:spLocks noGrp="1"/>
          </p:cNvSpPr>
          <p:nvPr>
            <p:ph type="sldNum" sz="quarter" idx="12"/>
          </p:nvPr>
        </p:nvSpPr>
        <p:spPr/>
        <p:txBody>
          <a:bodyPr/>
          <a:lstStyle/>
          <a:p>
            <a:fld id="{519954A3-9DFD-4C44-94BA-B95130A3BA1C}" type="slidenum">
              <a:rPr lang="en-US" smtClean="0"/>
              <a:t>3</a:t>
            </a:fld>
            <a:endParaRPr lang="en-US" dirty="0"/>
          </a:p>
        </p:txBody>
      </p:sp>
    </p:spTree>
    <p:extLst>
      <p:ext uri="{BB962C8B-B14F-4D97-AF65-F5344CB8AC3E}">
        <p14:creationId xmlns:p14="http://schemas.microsoft.com/office/powerpoint/2010/main" val="42650477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331F8D-FBDB-41D3-969F-A0203D8FEA5B}"/>
              </a:ext>
            </a:extLst>
          </p:cNvPr>
          <p:cNvSpPr>
            <a:spLocks noGrp="1"/>
          </p:cNvSpPr>
          <p:nvPr>
            <p:ph type="title"/>
          </p:nvPr>
        </p:nvSpPr>
        <p:spPr/>
        <p:txBody>
          <a:bodyPr/>
          <a:lstStyle/>
          <a:p>
            <a:r>
              <a:rPr lang="en-US" dirty="0"/>
              <a:t>Mark 8:31 – 9:1</a:t>
            </a:r>
          </a:p>
        </p:txBody>
      </p:sp>
      <p:sp>
        <p:nvSpPr>
          <p:cNvPr id="3" name="Content Placeholder 2">
            <a:extLst>
              <a:ext uri="{FF2B5EF4-FFF2-40B4-BE49-F238E27FC236}">
                <a16:creationId xmlns:a16="http://schemas.microsoft.com/office/drawing/2014/main" id="{C29731B5-B136-477F-9A09-FF719B28645E}"/>
              </a:ext>
            </a:extLst>
          </p:cNvPr>
          <p:cNvSpPr>
            <a:spLocks noGrp="1"/>
          </p:cNvSpPr>
          <p:nvPr>
            <p:ph idx="1"/>
          </p:nvPr>
        </p:nvSpPr>
        <p:spPr/>
        <p:txBody>
          <a:bodyPr/>
          <a:lstStyle/>
          <a:p>
            <a:r>
              <a:rPr lang="en-US" dirty="0"/>
              <a:t>Matthew’s rendition of the exchange between Peter and Jesus is much longer</a:t>
            </a:r>
          </a:p>
          <a:p>
            <a:r>
              <a:rPr lang="en-US" dirty="0"/>
              <a:t>Jesus then predicts his death and resurrection</a:t>
            </a:r>
          </a:p>
          <a:p>
            <a:r>
              <a:rPr lang="en-US" dirty="0"/>
              <a:t>First Peter has the keys to the Kingdom of Heaven, and then he is Satan!</a:t>
            </a:r>
          </a:p>
          <a:p>
            <a:r>
              <a:rPr lang="en-US" dirty="0"/>
              <a:t>The Jewish belief in the Messiah was very diverse</a:t>
            </a:r>
          </a:p>
          <a:p>
            <a:pPr lvl="1"/>
            <a:r>
              <a:rPr lang="en-US" dirty="0"/>
              <a:t>King?</a:t>
            </a:r>
          </a:p>
          <a:p>
            <a:pPr lvl="1"/>
            <a:r>
              <a:rPr lang="en-US" dirty="0"/>
              <a:t>Warrior?</a:t>
            </a:r>
          </a:p>
          <a:p>
            <a:pPr lvl="1"/>
            <a:r>
              <a:rPr lang="en-US" dirty="0"/>
              <a:t>Servant?</a:t>
            </a:r>
          </a:p>
          <a:p>
            <a:r>
              <a:rPr lang="en-US" dirty="0"/>
              <a:t>Jesus clears this up</a:t>
            </a:r>
          </a:p>
        </p:txBody>
      </p:sp>
      <p:sp>
        <p:nvSpPr>
          <p:cNvPr id="4" name="Footer Placeholder 3">
            <a:extLst>
              <a:ext uri="{FF2B5EF4-FFF2-40B4-BE49-F238E27FC236}">
                <a16:creationId xmlns:a16="http://schemas.microsoft.com/office/drawing/2014/main" id="{B07D69FB-B263-4921-A414-2D004B6610C8}"/>
              </a:ext>
            </a:extLst>
          </p:cNvPr>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0AA6643A-2D5F-4EBA-9466-B270E063372C}"/>
              </a:ext>
            </a:extLst>
          </p:cNvPr>
          <p:cNvSpPr>
            <a:spLocks noGrp="1"/>
          </p:cNvSpPr>
          <p:nvPr>
            <p:ph type="sldNum" sz="quarter" idx="12"/>
          </p:nvPr>
        </p:nvSpPr>
        <p:spPr/>
        <p:txBody>
          <a:bodyPr/>
          <a:lstStyle/>
          <a:p>
            <a:fld id="{519954A3-9DFD-4C44-94BA-B95130A3BA1C}" type="slidenum">
              <a:rPr lang="en-US" smtClean="0"/>
              <a:t>4</a:t>
            </a:fld>
            <a:endParaRPr lang="en-US" dirty="0"/>
          </a:p>
        </p:txBody>
      </p:sp>
    </p:spTree>
    <p:extLst>
      <p:ext uri="{BB962C8B-B14F-4D97-AF65-F5344CB8AC3E}">
        <p14:creationId xmlns:p14="http://schemas.microsoft.com/office/powerpoint/2010/main" val="7804823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176AB0-D413-451D-BA6E-B51A1BDC35BB}"/>
              </a:ext>
            </a:extLst>
          </p:cNvPr>
          <p:cNvSpPr>
            <a:spLocks noGrp="1"/>
          </p:cNvSpPr>
          <p:nvPr>
            <p:ph type="title"/>
          </p:nvPr>
        </p:nvSpPr>
        <p:spPr/>
        <p:txBody>
          <a:bodyPr/>
          <a:lstStyle/>
          <a:p>
            <a:r>
              <a:rPr lang="en-US" dirty="0"/>
              <a:t>Mark 8:31 – 9:1(continued)</a:t>
            </a:r>
          </a:p>
        </p:txBody>
      </p:sp>
      <p:sp>
        <p:nvSpPr>
          <p:cNvPr id="3" name="Content Placeholder 2">
            <a:extLst>
              <a:ext uri="{FF2B5EF4-FFF2-40B4-BE49-F238E27FC236}">
                <a16:creationId xmlns:a16="http://schemas.microsoft.com/office/drawing/2014/main" id="{94862567-7CBD-479F-A08A-0D69260930BB}"/>
              </a:ext>
            </a:extLst>
          </p:cNvPr>
          <p:cNvSpPr>
            <a:spLocks noGrp="1"/>
          </p:cNvSpPr>
          <p:nvPr>
            <p:ph idx="1"/>
          </p:nvPr>
        </p:nvSpPr>
        <p:spPr/>
        <p:txBody>
          <a:bodyPr>
            <a:normAutofit fontScale="92500" lnSpcReduction="10000"/>
          </a:bodyPr>
          <a:lstStyle/>
          <a:p>
            <a:r>
              <a:rPr lang="en-US" dirty="0"/>
              <a:t>Isaiah is generally viewed to have been written by three different authors</a:t>
            </a:r>
          </a:p>
          <a:p>
            <a:r>
              <a:rPr lang="en-US" dirty="0"/>
              <a:t>In Second Isaiah (Isaiah 40 – 55), there are four Servant Songs</a:t>
            </a:r>
          </a:p>
          <a:p>
            <a:pPr lvl="1"/>
            <a:r>
              <a:rPr lang="en-US" dirty="0"/>
              <a:t>Isaiah 42:1 – 9</a:t>
            </a:r>
          </a:p>
          <a:p>
            <a:pPr lvl="2"/>
            <a:r>
              <a:rPr lang="en-US" dirty="0"/>
              <a:t>God calling his Servant	</a:t>
            </a:r>
          </a:p>
          <a:p>
            <a:pPr lvl="1"/>
            <a:r>
              <a:rPr lang="en-US" dirty="0"/>
              <a:t>Isaiah 49:1 – 7</a:t>
            </a:r>
          </a:p>
          <a:p>
            <a:pPr lvl="2"/>
            <a:r>
              <a:rPr lang="en-US" dirty="0"/>
              <a:t>The Servant talks about his mission (all nations)</a:t>
            </a:r>
          </a:p>
          <a:p>
            <a:pPr lvl="1"/>
            <a:r>
              <a:rPr lang="en-US" dirty="0"/>
              <a:t>Isaiah 50:4 – 11</a:t>
            </a:r>
          </a:p>
          <a:p>
            <a:pPr lvl="2"/>
            <a:r>
              <a:rPr lang="en-US" dirty="0"/>
              <a:t>The Servant talks about enduring suffering, but will remain steadfast</a:t>
            </a:r>
          </a:p>
          <a:p>
            <a:pPr lvl="1"/>
            <a:r>
              <a:rPr lang="en-US" dirty="0"/>
              <a:t>Isaiah	52:13 – 53:12</a:t>
            </a:r>
          </a:p>
          <a:p>
            <a:pPr lvl="2"/>
            <a:r>
              <a:rPr lang="en-US" dirty="0"/>
              <a:t>Expresses brutally, the full weight of what it means to be a servant!</a:t>
            </a:r>
          </a:p>
          <a:p>
            <a:r>
              <a:rPr lang="en-US" dirty="0"/>
              <a:t>The Fourth Servant Song is considered one of the most important sections in the Old Testament</a:t>
            </a:r>
          </a:p>
        </p:txBody>
      </p:sp>
      <p:sp>
        <p:nvSpPr>
          <p:cNvPr id="4" name="Footer Placeholder 3">
            <a:extLst>
              <a:ext uri="{FF2B5EF4-FFF2-40B4-BE49-F238E27FC236}">
                <a16:creationId xmlns:a16="http://schemas.microsoft.com/office/drawing/2014/main" id="{56203D10-4769-4752-8115-AACCA0136043}"/>
              </a:ext>
            </a:extLst>
          </p:cNvPr>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8759D8D2-73B5-4282-8D41-56A7585A5761}"/>
              </a:ext>
            </a:extLst>
          </p:cNvPr>
          <p:cNvSpPr>
            <a:spLocks noGrp="1"/>
          </p:cNvSpPr>
          <p:nvPr>
            <p:ph type="sldNum" sz="quarter" idx="12"/>
          </p:nvPr>
        </p:nvSpPr>
        <p:spPr/>
        <p:txBody>
          <a:bodyPr/>
          <a:lstStyle/>
          <a:p>
            <a:fld id="{519954A3-9DFD-4C44-94BA-B95130A3BA1C}" type="slidenum">
              <a:rPr lang="en-US" smtClean="0"/>
              <a:t>5</a:t>
            </a:fld>
            <a:endParaRPr lang="en-US" dirty="0"/>
          </a:p>
        </p:txBody>
      </p:sp>
    </p:spTree>
    <p:extLst>
      <p:ext uri="{BB962C8B-B14F-4D97-AF65-F5344CB8AC3E}">
        <p14:creationId xmlns:p14="http://schemas.microsoft.com/office/powerpoint/2010/main" val="11348732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F1F6BA-C5E9-42C1-89D5-D7B555F81D69}"/>
              </a:ext>
            </a:extLst>
          </p:cNvPr>
          <p:cNvSpPr>
            <a:spLocks noGrp="1"/>
          </p:cNvSpPr>
          <p:nvPr>
            <p:ph type="title"/>
          </p:nvPr>
        </p:nvSpPr>
        <p:spPr/>
        <p:txBody>
          <a:bodyPr/>
          <a:lstStyle/>
          <a:p>
            <a:r>
              <a:rPr lang="en-US" dirty="0"/>
              <a:t>Mark 9:2 – 50, the remainder of Chapter 9</a:t>
            </a:r>
          </a:p>
        </p:txBody>
      </p:sp>
      <p:sp>
        <p:nvSpPr>
          <p:cNvPr id="3" name="Content Placeholder 2">
            <a:extLst>
              <a:ext uri="{FF2B5EF4-FFF2-40B4-BE49-F238E27FC236}">
                <a16:creationId xmlns:a16="http://schemas.microsoft.com/office/drawing/2014/main" id="{2781B711-3006-4918-BB25-7B7FB0DB5D0F}"/>
              </a:ext>
            </a:extLst>
          </p:cNvPr>
          <p:cNvSpPr>
            <a:spLocks noGrp="1"/>
          </p:cNvSpPr>
          <p:nvPr>
            <p:ph idx="1"/>
          </p:nvPr>
        </p:nvSpPr>
        <p:spPr/>
        <p:txBody>
          <a:bodyPr/>
          <a:lstStyle/>
          <a:p>
            <a:r>
              <a:rPr lang="en-US" dirty="0"/>
              <a:t>Mark 9:2 – 50, in the NRSVCE, has seven sections.</a:t>
            </a:r>
          </a:p>
          <a:p>
            <a:pPr lvl="1"/>
            <a:r>
              <a:rPr lang="en-US" dirty="0"/>
              <a:t>The Transfiguration</a:t>
            </a:r>
          </a:p>
          <a:p>
            <a:pPr lvl="1"/>
            <a:r>
              <a:rPr lang="en-US" dirty="0"/>
              <a:t>The Coming of Elijah</a:t>
            </a:r>
          </a:p>
          <a:p>
            <a:pPr lvl="1"/>
            <a:r>
              <a:rPr lang="en-US" dirty="0"/>
              <a:t>The Healing of a Boy with a Spirit</a:t>
            </a:r>
          </a:p>
          <a:p>
            <a:pPr lvl="1"/>
            <a:r>
              <a:rPr lang="en-US" dirty="0"/>
              <a:t>Jesus Again Foretells His Death and Resurrection</a:t>
            </a:r>
          </a:p>
          <a:p>
            <a:pPr lvl="1"/>
            <a:r>
              <a:rPr lang="en-US" dirty="0"/>
              <a:t>True Greatness</a:t>
            </a:r>
          </a:p>
          <a:p>
            <a:pPr lvl="1"/>
            <a:r>
              <a:rPr lang="en-US" dirty="0"/>
              <a:t>Another Exorcist</a:t>
            </a:r>
          </a:p>
          <a:p>
            <a:pPr lvl="1"/>
            <a:r>
              <a:rPr lang="en-US" dirty="0"/>
              <a:t>Temptations to Sin</a:t>
            </a:r>
          </a:p>
          <a:p>
            <a:endParaRPr lang="en-US" dirty="0"/>
          </a:p>
        </p:txBody>
      </p:sp>
      <p:sp>
        <p:nvSpPr>
          <p:cNvPr id="4" name="Footer Placeholder 3">
            <a:extLst>
              <a:ext uri="{FF2B5EF4-FFF2-40B4-BE49-F238E27FC236}">
                <a16:creationId xmlns:a16="http://schemas.microsoft.com/office/drawing/2014/main" id="{CC994445-3839-47F5-B5B5-461EDD5446D3}"/>
              </a:ext>
            </a:extLst>
          </p:cNvPr>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50449CA5-0D43-4D22-B1F5-F80C619E74F5}"/>
              </a:ext>
            </a:extLst>
          </p:cNvPr>
          <p:cNvSpPr>
            <a:spLocks noGrp="1"/>
          </p:cNvSpPr>
          <p:nvPr>
            <p:ph type="sldNum" sz="quarter" idx="12"/>
          </p:nvPr>
        </p:nvSpPr>
        <p:spPr/>
        <p:txBody>
          <a:bodyPr/>
          <a:lstStyle/>
          <a:p>
            <a:fld id="{519954A3-9DFD-4C44-94BA-B95130A3BA1C}" type="slidenum">
              <a:rPr lang="en-US" smtClean="0"/>
              <a:t>6</a:t>
            </a:fld>
            <a:endParaRPr lang="en-US" dirty="0"/>
          </a:p>
        </p:txBody>
      </p:sp>
    </p:spTree>
    <p:extLst>
      <p:ext uri="{BB962C8B-B14F-4D97-AF65-F5344CB8AC3E}">
        <p14:creationId xmlns:p14="http://schemas.microsoft.com/office/powerpoint/2010/main" val="12336021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65EA57-2C7D-4620-AAAA-0E8F6114D8AC}"/>
              </a:ext>
            </a:extLst>
          </p:cNvPr>
          <p:cNvSpPr>
            <a:spLocks noGrp="1"/>
          </p:cNvSpPr>
          <p:nvPr>
            <p:ph type="title"/>
          </p:nvPr>
        </p:nvSpPr>
        <p:spPr/>
        <p:txBody>
          <a:bodyPr/>
          <a:lstStyle/>
          <a:p>
            <a:r>
              <a:rPr lang="en-US" dirty="0"/>
              <a:t>Mark 9:2 – 50, the remainder of Chapter 9 (continued)</a:t>
            </a:r>
          </a:p>
        </p:txBody>
      </p:sp>
      <p:sp>
        <p:nvSpPr>
          <p:cNvPr id="3" name="Content Placeholder 2">
            <a:extLst>
              <a:ext uri="{FF2B5EF4-FFF2-40B4-BE49-F238E27FC236}">
                <a16:creationId xmlns:a16="http://schemas.microsoft.com/office/drawing/2014/main" id="{47480D71-5814-41D1-A7B6-81EAC2654B3E}"/>
              </a:ext>
            </a:extLst>
          </p:cNvPr>
          <p:cNvSpPr>
            <a:spLocks noGrp="1"/>
          </p:cNvSpPr>
          <p:nvPr>
            <p:ph idx="1"/>
          </p:nvPr>
        </p:nvSpPr>
        <p:spPr/>
        <p:txBody>
          <a:bodyPr/>
          <a:lstStyle/>
          <a:p>
            <a:r>
              <a:rPr lang="en-US" dirty="0"/>
              <a:t>Directly after the prediction to give the Apostles assurance that He will be glorified</a:t>
            </a:r>
          </a:p>
          <a:p>
            <a:r>
              <a:rPr lang="en-US" dirty="0"/>
              <a:t>Moses and Elijah – the Law and the Prophets</a:t>
            </a:r>
          </a:p>
          <a:p>
            <a:pPr lvl="1"/>
            <a:r>
              <a:rPr lang="en-US" dirty="0"/>
              <a:t>Matthew 5:17 - Do not think that I have come to abolish the </a:t>
            </a:r>
            <a:r>
              <a:rPr lang="en-US" b="1" i="1" u="sng" dirty="0"/>
              <a:t>law</a:t>
            </a:r>
            <a:r>
              <a:rPr lang="en-US" dirty="0"/>
              <a:t> or the </a:t>
            </a:r>
            <a:r>
              <a:rPr lang="en-US" b="1" i="1" u="sng" dirty="0"/>
              <a:t>prophets</a:t>
            </a:r>
            <a:r>
              <a:rPr lang="en-US" dirty="0"/>
              <a:t>; I have come not to abolish but to fulfill.” </a:t>
            </a:r>
          </a:p>
          <a:p>
            <a:r>
              <a:rPr lang="en-US" dirty="0"/>
              <a:t>John the Baptist is Elijah (Malachi 4:5)</a:t>
            </a:r>
          </a:p>
          <a:p>
            <a:r>
              <a:rPr lang="en-US" dirty="0"/>
              <a:t>In the Temptations to Sins section, Jesus is using hyperbole.</a:t>
            </a:r>
          </a:p>
          <a:p>
            <a:pPr lvl="1"/>
            <a:r>
              <a:rPr lang="en-US" dirty="0"/>
              <a:t>Intentional drowning, amputation or plucking of body parts is not the practical approach to refraining from sin!!</a:t>
            </a:r>
          </a:p>
          <a:p>
            <a:r>
              <a:rPr lang="en-US" dirty="0"/>
              <a:t>Hell, Sheol, Hades and Gehenna</a:t>
            </a:r>
          </a:p>
        </p:txBody>
      </p:sp>
      <p:sp>
        <p:nvSpPr>
          <p:cNvPr id="4" name="Footer Placeholder 3">
            <a:extLst>
              <a:ext uri="{FF2B5EF4-FFF2-40B4-BE49-F238E27FC236}">
                <a16:creationId xmlns:a16="http://schemas.microsoft.com/office/drawing/2014/main" id="{B5958101-C7F6-41D1-8DDE-C69FFDB28264}"/>
              </a:ext>
            </a:extLst>
          </p:cNvPr>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63FAB697-23AB-4249-88DA-0CA30FDBF5D6}"/>
              </a:ext>
            </a:extLst>
          </p:cNvPr>
          <p:cNvSpPr>
            <a:spLocks noGrp="1"/>
          </p:cNvSpPr>
          <p:nvPr>
            <p:ph type="sldNum" sz="quarter" idx="12"/>
          </p:nvPr>
        </p:nvSpPr>
        <p:spPr/>
        <p:txBody>
          <a:bodyPr/>
          <a:lstStyle/>
          <a:p>
            <a:fld id="{519954A3-9DFD-4C44-94BA-B95130A3BA1C}" type="slidenum">
              <a:rPr lang="en-US" smtClean="0"/>
              <a:t>7</a:t>
            </a:fld>
            <a:endParaRPr lang="en-US" dirty="0"/>
          </a:p>
        </p:txBody>
      </p:sp>
    </p:spTree>
    <p:extLst>
      <p:ext uri="{BB962C8B-B14F-4D97-AF65-F5344CB8AC3E}">
        <p14:creationId xmlns:p14="http://schemas.microsoft.com/office/powerpoint/2010/main" val="38840592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01BDE3-2668-4063-92EA-80ECD856647E}"/>
              </a:ext>
            </a:extLst>
          </p:cNvPr>
          <p:cNvSpPr>
            <a:spLocks noGrp="1"/>
          </p:cNvSpPr>
          <p:nvPr>
            <p:ph type="title"/>
          </p:nvPr>
        </p:nvSpPr>
        <p:spPr/>
        <p:txBody>
          <a:bodyPr/>
          <a:lstStyle/>
          <a:p>
            <a:r>
              <a:rPr lang="en-US" dirty="0"/>
              <a:t>Chapter 10</a:t>
            </a:r>
          </a:p>
        </p:txBody>
      </p:sp>
      <p:sp>
        <p:nvSpPr>
          <p:cNvPr id="3" name="Content Placeholder 2">
            <a:extLst>
              <a:ext uri="{FF2B5EF4-FFF2-40B4-BE49-F238E27FC236}">
                <a16:creationId xmlns:a16="http://schemas.microsoft.com/office/drawing/2014/main" id="{B63BDA16-A70B-4EDB-BB22-6A7CEF4D013C}"/>
              </a:ext>
            </a:extLst>
          </p:cNvPr>
          <p:cNvSpPr>
            <a:spLocks noGrp="1"/>
          </p:cNvSpPr>
          <p:nvPr>
            <p:ph idx="1"/>
          </p:nvPr>
        </p:nvSpPr>
        <p:spPr/>
        <p:txBody>
          <a:bodyPr/>
          <a:lstStyle/>
          <a:p>
            <a:r>
              <a:rPr lang="en-US" dirty="0"/>
              <a:t>Chapter 10, in the NRSVCE, has six sections.</a:t>
            </a:r>
          </a:p>
          <a:p>
            <a:pPr lvl="1"/>
            <a:r>
              <a:rPr lang="en-US" dirty="0"/>
              <a:t>Teaching about Divorce</a:t>
            </a:r>
          </a:p>
          <a:p>
            <a:pPr lvl="1"/>
            <a:r>
              <a:rPr lang="en-US" dirty="0"/>
              <a:t>Jesus Blesses Little Children</a:t>
            </a:r>
          </a:p>
          <a:p>
            <a:pPr lvl="1"/>
            <a:r>
              <a:rPr lang="en-US" dirty="0"/>
              <a:t>The Rich Man </a:t>
            </a:r>
          </a:p>
          <a:p>
            <a:pPr lvl="1"/>
            <a:r>
              <a:rPr lang="en-US" dirty="0"/>
              <a:t>The Third Time Jesus Foretells His Death and Resurrection </a:t>
            </a:r>
          </a:p>
          <a:p>
            <a:pPr lvl="1"/>
            <a:r>
              <a:rPr lang="en-US" dirty="0"/>
              <a:t>The Request of James and John</a:t>
            </a:r>
          </a:p>
          <a:p>
            <a:pPr lvl="1"/>
            <a:r>
              <a:rPr lang="en-US" dirty="0"/>
              <a:t>The Healing of Blind Bartimaeus</a:t>
            </a:r>
          </a:p>
          <a:p>
            <a:endParaRPr lang="en-US" dirty="0"/>
          </a:p>
        </p:txBody>
      </p:sp>
      <p:sp>
        <p:nvSpPr>
          <p:cNvPr id="4" name="Footer Placeholder 3">
            <a:extLst>
              <a:ext uri="{FF2B5EF4-FFF2-40B4-BE49-F238E27FC236}">
                <a16:creationId xmlns:a16="http://schemas.microsoft.com/office/drawing/2014/main" id="{CA5F17C7-C77C-4210-ADA8-976FF4B4BC78}"/>
              </a:ext>
            </a:extLst>
          </p:cNvPr>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69E8B478-115D-4B36-AE3A-DA0A1C42AFD2}"/>
              </a:ext>
            </a:extLst>
          </p:cNvPr>
          <p:cNvSpPr>
            <a:spLocks noGrp="1"/>
          </p:cNvSpPr>
          <p:nvPr>
            <p:ph type="sldNum" sz="quarter" idx="12"/>
          </p:nvPr>
        </p:nvSpPr>
        <p:spPr/>
        <p:txBody>
          <a:bodyPr/>
          <a:lstStyle/>
          <a:p>
            <a:fld id="{519954A3-9DFD-4C44-94BA-B95130A3BA1C}" type="slidenum">
              <a:rPr lang="en-US" smtClean="0"/>
              <a:t>8</a:t>
            </a:fld>
            <a:endParaRPr lang="en-US" dirty="0"/>
          </a:p>
        </p:txBody>
      </p:sp>
    </p:spTree>
    <p:extLst>
      <p:ext uri="{BB962C8B-B14F-4D97-AF65-F5344CB8AC3E}">
        <p14:creationId xmlns:p14="http://schemas.microsoft.com/office/powerpoint/2010/main" val="40197987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A6E06-7B84-4A61-B15C-052FE8D16DDA}"/>
              </a:ext>
            </a:extLst>
          </p:cNvPr>
          <p:cNvSpPr>
            <a:spLocks noGrp="1"/>
          </p:cNvSpPr>
          <p:nvPr>
            <p:ph type="title"/>
          </p:nvPr>
        </p:nvSpPr>
        <p:spPr/>
        <p:txBody>
          <a:bodyPr/>
          <a:lstStyle/>
          <a:p>
            <a:r>
              <a:rPr lang="en-US" dirty="0"/>
              <a:t>Chapter 10 (continued)</a:t>
            </a:r>
          </a:p>
        </p:txBody>
      </p:sp>
      <p:sp>
        <p:nvSpPr>
          <p:cNvPr id="3" name="Content Placeholder 2">
            <a:extLst>
              <a:ext uri="{FF2B5EF4-FFF2-40B4-BE49-F238E27FC236}">
                <a16:creationId xmlns:a16="http://schemas.microsoft.com/office/drawing/2014/main" id="{5E68F5DB-9EA9-49DB-A424-DD510F80E445}"/>
              </a:ext>
            </a:extLst>
          </p:cNvPr>
          <p:cNvSpPr>
            <a:spLocks noGrp="1"/>
          </p:cNvSpPr>
          <p:nvPr>
            <p:ph idx="1"/>
          </p:nvPr>
        </p:nvSpPr>
        <p:spPr/>
        <p:txBody>
          <a:bodyPr>
            <a:normAutofit/>
          </a:bodyPr>
          <a:lstStyle/>
          <a:p>
            <a:r>
              <a:rPr lang="en-US" dirty="0"/>
              <a:t>Mark 10:1 – Leaving Galilee and heading to Jerusalem</a:t>
            </a:r>
          </a:p>
          <a:p>
            <a:r>
              <a:rPr lang="en-US" dirty="0"/>
              <a:t>Preaching in the same area as John the Baptist</a:t>
            </a:r>
          </a:p>
          <a:p>
            <a:pPr lvl="1"/>
            <a:r>
              <a:rPr lang="en-US" dirty="0"/>
              <a:t>John executed for teachings on divorce to Herod and Herodias</a:t>
            </a:r>
          </a:p>
          <a:p>
            <a:pPr lvl="1"/>
            <a:r>
              <a:rPr lang="en-US" dirty="0"/>
              <a:t>Pharisees are trying to make the same thing happen to Jesus</a:t>
            </a:r>
          </a:p>
          <a:p>
            <a:r>
              <a:rPr lang="en-US" dirty="0"/>
              <a:t>Divorce never explicitly discussed until Deuteronomy 24:1 – 4</a:t>
            </a:r>
          </a:p>
          <a:p>
            <a:r>
              <a:rPr lang="en-US" dirty="0"/>
              <a:t>Debate even at the time of Jesus</a:t>
            </a:r>
          </a:p>
          <a:p>
            <a:pPr lvl="1"/>
            <a:r>
              <a:rPr lang="en-US" dirty="0"/>
              <a:t>House of Shammai</a:t>
            </a:r>
          </a:p>
          <a:p>
            <a:pPr lvl="1"/>
            <a:r>
              <a:rPr lang="en-US" dirty="0"/>
              <a:t>House of Hillel</a:t>
            </a:r>
          </a:p>
          <a:p>
            <a:r>
              <a:rPr lang="en-US" dirty="0"/>
              <a:t>Remarriage results in adultery!</a:t>
            </a:r>
          </a:p>
          <a:p>
            <a:r>
              <a:rPr lang="en-US" dirty="0"/>
              <a:t>Roman audience</a:t>
            </a:r>
          </a:p>
        </p:txBody>
      </p:sp>
      <p:sp>
        <p:nvSpPr>
          <p:cNvPr id="4" name="Footer Placeholder 3">
            <a:extLst>
              <a:ext uri="{FF2B5EF4-FFF2-40B4-BE49-F238E27FC236}">
                <a16:creationId xmlns:a16="http://schemas.microsoft.com/office/drawing/2014/main" id="{C6FF46AF-438D-4C19-BD6C-24DB2EAB0FF9}"/>
              </a:ext>
            </a:extLst>
          </p:cNvPr>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8F91909B-5C51-475F-BF4B-8411BA31612B}"/>
              </a:ext>
            </a:extLst>
          </p:cNvPr>
          <p:cNvSpPr>
            <a:spLocks noGrp="1"/>
          </p:cNvSpPr>
          <p:nvPr>
            <p:ph type="sldNum" sz="quarter" idx="12"/>
          </p:nvPr>
        </p:nvSpPr>
        <p:spPr/>
        <p:txBody>
          <a:bodyPr/>
          <a:lstStyle/>
          <a:p>
            <a:fld id="{519954A3-9DFD-4C44-94BA-B95130A3BA1C}" type="slidenum">
              <a:rPr lang="en-US" smtClean="0"/>
              <a:t>9</a:t>
            </a:fld>
            <a:endParaRPr lang="en-US" dirty="0"/>
          </a:p>
        </p:txBody>
      </p:sp>
    </p:spTree>
    <p:extLst>
      <p:ext uri="{BB962C8B-B14F-4D97-AF65-F5344CB8AC3E}">
        <p14:creationId xmlns:p14="http://schemas.microsoft.com/office/powerpoint/2010/main" val="2151751638"/>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3399</TotalTime>
  <Words>1408</Words>
  <Application>Microsoft Office PowerPoint</Application>
  <PresentationFormat>Widescreen</PresentationFormat>
  <Paragraphs>132</Paragraphs>
  <Slides>10</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Trebuchet MS</vt:lpstr>
      <vt:lpstr>Wingdings 3</vt:lpstr>
      <vt:lpstr>Facet</vt:lpstr>
      <vt:lpstr>The Gospel According to St. Mark</vt:lpstr>
      <vt:lpstr>Opening Prayer</vt:lpstr>
      <vt:lpstr>Introduction</vt:lpstr>
      <vt:lpstr>Mark 8:31 – 9:1</vt:lpstr>
      <vt:lpstr>Mark 8:31 – 9:1(continued)</vt:lpstr>
      <vt:lpstr>Mark 9:2 – 50, the remainder of Chapter 9</vt:lpstr>
      <vt:lpstr>Mark 9:2 – 50, the remainder of Chapter 9 (continued)</vt:lpstr>
      <vt:lpstr>Chapter 10</vt:lpstr>
      <vt:lpstr>Chapter 10 (continued)</vt:lpstr>
      <vt:lpstr>Closing Prayer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Pentateuch</dc:title>
  <dc:creator>Scott Decker</dc:creator>
  <cp:lastModifiedBy>Scott Decker</cp:lastModifiedBy>
  <cp:revision>50</cp:revision>
  <dcterms:created xsi:type="dcterms:W3CDTF">2017-09-26T22:01:53Z</dcterms:created>
  <dcterms:modified xsi:type="dcterms:W3CDTF">2019-02-12T22:25:15Z</dcterms:modified>
</cp:coreProperties>
</file>