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4"/>
  </p:notesMasterIdLst>
  <p:sldIdLst>
    <p:sldId id="256" r:id="rId2"/>
    <p:sldId id="268" r:id="rId3"/>
    <p:sldId id="258" r:id="rId4"/>
    <p:sldId id="257" r:id="rId5"/>
    <p:sldId id="261" r:id="rId6"/>
    <p:sldId id="262" r:id="rId7"/>
    <p:sldId id="263" r:id="rId8"/>
    <p:sldId id="264" r:id="rId9"/>
    <p:sldId id="265" r:id="rId10"/>
    <p:sldId id="266" r:id="rId11"/>
    <p:sldId id="267" r:id="rId12"/>
    <p:sldId id="260" r:id="rId13"/>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notesViewPr>
    <p:cSldViewPr snapToGrid="0">
      <p:cViewPr varScale="1">
        <p:scale>
          <a:sx n="84" d="100"/>
          <a:sy n="84" d="100"/>
        </p:scale>
        <p:origin x="3834" y="3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9C75AA3-8AD8-4DA4-B6BB-ED43D1FA4DE7}" type="datetimeFigureOut">
              <a:rPr lang="en-US" smtClean="0"/>
              <a:t>2/12/2019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5AC5786-B8F2-492C-AF70-94076EAEC24E}" type="slidenum">
              <a:rPr lang="en-US" smtClean="0"/>
              <a:t>‹#›</a:t>
            </a:fld>
            <a:endParaRPr lang="en-US" dirty="0"/>
          </a:p>
        </p:txBody>
      </p:sp>
    </p:spTree>
    <p:extLst>
      <p:ext uri="{BB962C8B-B14F-4D97-AF65-F5344CB8AC3E}">
        <p14:creationId xmlns:p14="http://schemas.microsoft.com/office/powerpoint/2010/main" val="4146230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AC5786-B8F2-492C-AF70-94076EAEC24E}" type="slidenum">
              <a:rPr lang="en-US" smtClean="0"/>
              <a:t>1</a:t>
            </a:fld>
            <a:endParaRPr lang="en-US" dirty="0"/>
          </a:p>
        </p:txBody>
      </p:sp>
    </p:spTree>
    <p:extLst>
      <p:ext uri="{BB962C8B-B14F-4D97-AF65-F5344CB8AC3E}">
        <p14:creationId xmlns:p14="http://schemas.microsoft.com/office/powerpoint/2010/main" val="4061982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going to discuss the first three sections together as they finally round out the discussion of the loaves that have been with us since Chapter 6.</a:t>
            </a:r>
          </a:p>
          <a:p>
            <a:endParaRPr lang="en-US" dirty="0"/>
          </a:p>
          <a:p>
            <a:r>
              <a:rPr lang="en-US" dirty="0"/>
              <a:t>Only Matthew and Mark talk about the feeding of the 4,000.  There are similarities and differences.  Loaves and fishes are involved, but in different numbers.  A throng of people are involved, but in different numbers.  There are leftovers in both, but in different numbers.  The feeding of the 5,000 happens in Jewish territory, while the feeding of the 4,000 happens in Gentile territory.  The Pharisees want a sign, as if feeding 4,000 people was just not good enough.  Jesus and the Apostles get in the boat (Jesus has a loaf of bread??) and he starts talking about the Leaven of the Pharisees and the Leaven of the Herodians.  We know from Luke 12:1, that the leaven of the Pharisees is hypocrisy.  Most commentaries agree that the leaven of the Herodians is Power </a:t>
            </a:r>
            <a:r>
              <a:rPr lang="en-US"/>
              <a:t>and earthly goods.</a:t>
            </a:r>
          </a:p>
        </p:txBody>
      </p:sp>
      <p:sp>
        <p:nvSpPr>
          <p:cNvPr id="4" name="Slide Number Placeholder 3"/>
          <p:cNvSpPr>
            <a:spLocks noGrp="1"/>
          </p:cNvSpPr>
          <p:nvPr>
            <p:ph type="sldNum" sz="quarter" idx="5"/>
          </p:nvPr>
        </p:nvSpPr>
        <p:spPr/>
        <p:txBody>
          <a:bodyPr/>
          <a:lstStyle/>
          <a:p>
            <a:fld id="{95AC5786-B8F2-492C-AF70-94076EAEC24E}" type="slidenum">
              <a:rPr lang="en-US" smtClean="0"/>
              <a:t>11</a:t>
            </a:fld>
            <a:endParaRPr lang="en-US" dirty="0"/>
          </a:p>
        </p:txBody>
      </p:sp>
    </p:spTree>
    <p:extLst>
      <p:ext uri="{BB962C8B-B14F-4D97-AF65-F5344CB8AC3E}">
        <p14:creationId xmlns:p14="http://schemas.microsoft.com/office/powerpoint/2010/main" val="255982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5013" y="998538"/>
            <a:ext cx="5632450" cy="3168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AC5786-B8F2-492C-AF70-94076EAEC24E}" type="slidenum">
              <a:rPr lang="en-US" smtClean="0"/>
              <a:t>3</a:t>
            </a:fld>
            <a:endParaRPr lang="en-US" dirty="0"/>
          </a:p>
        </p:txBody>
      </p:sp>
    </p:spTree>
    <p:extLst>
      <p:ext uri="{BB962C8B-B14F-4D97-AF65-F5344CB8AC3E}">
        <p14:creationId xmlns:p14="http://schemas.microsoft.com/office/powerpoint/2010/main" val="3228384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Capernaum (Jesus’s headquarters during his public ministry)</a:t>
            </a:r>
          </a:p>
          <a:p>
            <a:r>
              <a:rPr lang="en-US" dirty="0"/>
              <a:t>Nazareth (where Jesus grew up as the son of Joseph and Mary)</a:t>
            </a:r>
          </a:p>
          <a:p>
            <a:r>
              <a:rPr lang="en-US" dirty="0"/>
              <a:t>Geresa (the home of the Gerasene Demoniac)</a:t>
            </a:r>
          </a:p>
          <a:p>
            <a:r>
              <a:rPr lang="en-US" dirty="0"/>
              <a:t>Bethsaida (where Jesus walks on water)</a:t>
            </a:r>
          </a:p>
          <a:p>
            <a:r>
              <a:rPr lang="en-US" dirty="0"/>
              <a:t>Caesarea Philippi (where Simon Peter makes his declaration)</a:t>
            </a:r>
          </a:p>
          <a:p>
            <a:r>
              <a:rPr lang="en-US" dirty="0"/>
              <a:t>Mount Tabor (tradition has it that this is the site of the transfiguration)</a:t>
            </a:r>
          </a:p>
          <a:p>
            <a:r>
              <a:rPr lang="en-US" dirty="0"/>
              <a:t>Cana (wedding feast in John, site of the first miracle – water to wine)</a:t>
            </a:r>
          </a:p>
          <a:p>
            <a:endParaRPr lang="en-US" dirty="0"/>
          </a:p>
          <a:p>
            <a:r>
              <a:rPr lang="en-US" dirty="0"/>
              <a:t>In Mark, Jesus has never left Galilee.  Unlike John, whose Gospel is basically built around Jesus’s three visits to Jerusalem for Passover, Mark is not concerned about time.</a:t>
            </a:r>
          </a:p>
        </p:txBody>
      </p:sp>
      <p:sp>
        <p:nvSpPr>
          <p:cNvPr id="4" name="Slide Number Placeholder 3"/>
          <p:cNvSpPr>
            <a:spLocks noGrp="1"/>
          </p:cNvSpPr>
          <p:nvPr>
            <p:ph type="sldNum" sz="quarter" idx="5"/>
          </p:nvPr>
        </p:nvSpPr>
        <p:spPr/>
        <p:txBody>
          <a:bodyPr/>
          <a:lstStyle/>
          <a:p>
            <a:fld id="{95AC5786-B8F2-492C-AF70-94076EAEC24E}" type="slidenum">
              <a:rPr lang="en-US" smtClean="0"/>
              <a:t>4</a:t>
            </a:fld>
            <a:endParaRPr lang="en-US" dirty="0"/>
          </a:p>
        </p:txBody>
      </p:sp>
    </p:spTree>
    <p:extLst>
      <p:ext uri="{BB962C8B-B14F-4D97-AF65-F5344CB8AC3E}">
        <p14:creationId xmlns:p14="http://schemas.microsoft.com/office/powerpoint/2010/main" val="1187923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get back to the rejection of Jesus in Nazareth, the feeding of the five thousand and Jesus walking on the sea.  On the others, note how in the mission of the twelve that Jesus “sends them out.”  That is what the word “Apostle” means, “one sent out.”  While the death of John the Baptist is tragic, it is quick story in Mark, and actually is sandwiched by the sending out of the 12 and the return of the 12.  Lastly, when healing the sick in Gennesaret, all it takes one had to do is touch the fringe of his robe, like the woman who bled for 12 years in Chapter 5.  Just an FYI, the fringe on the robe is a sign that Jesus was a devout Jew.  We read in Numbers 15 how the fringe was ordered by Moses so that the devout could remember God’s commandments.</a:t>
            </a:r>
          </a:p>
        </p:txBody>
      </p:sp>
      <p:sp>
        <p:nvSpPr>
          <p:cNvPr id="4" name="Slide Number Placeholder 3"/>
          <p:cNvSpPr>
            <a:spLocks noGrp="1"/>
          </p:cNvSpPr>
          <p:nvPr>
            <p:ph type="sldNum" sz="quarter" idx="5"/>
          </p:nvPr>
        </p:nvSpPr>
        <p:spPr/>
        <p:txBody>
          <a:bodyPr/>
          <a:lstStyle/>
          <a:p>
            <a:fld id="{95AC5786-B8F2-492C-AF70-94076EAEC24E}" type="slidenum">
              <a:rPr lang="en-US" smtClean="0"/>
              <a:t>5</a:t>
            </a:fld>
            <a:endParaRPr lang="en-US" dirty="0"/>
          </a:p>
        </p:txBody>
      </p:sp>
    </p:spTree>
    <p:extLst>
      <p:ext uri="{BB962C8B-B14F-4D97-AF65-F5344CB8AC3E}">
        <p14:creationId xmlns:p14="http://schemas.microsoft.com/office/powerpoint/2010/main" val="3874422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believe that Mary was ever virgin.  We have talked about the Essenes and how there was a group of Essenes who believed in marriage without sexual relations.  However Chapter 6 talks about “brothers and sister.”  </a:t>
            </a:r>
            <a:r>
              <a:rPr lang="en-US" b="1" dirty="0"/>
              <a:t>Read CCC 500</a:t>
            </a:r>
            <a:r>
              <a:rPr lang="en-US" dirty="0"/>
              <a:t>.</a:t>
            </a:r>
          </a:p>
          <a:p>
            <a:endParaRPr lang="en-US" dirty="0"/>
          </a:p>
          <a:p>
            <a:r>
              <a:rPr lang="en-US" dirty="0"/>
              <a:t>Other explanations – Children of Joseph from previous marriage.</a:t>
            </a:r>
          </a:p>
          <a:p>
            <a:endParaRPr lang="en-US" dirty="0"/>
          </a:p>
          <a:p>
            <a:r>
              <a:rPr lang="en-US" dirty="0"/>
              <a:t>Feeding of the 5000 is the only miracle described in all four Gospels.  Interesting that this occurs just after being rejected by his friends and family.  The masses believe in him, but his friends and family do not.  Notice that in Mark 6:41, he took, blessed, broke and gave.  The only other place that these four verbs are seen together is in the last supper in 14:22.  </a:t>
            </a:r>
            <a:r>
              <a:rPr lang="en-US" b="1" dirty="0"/>
              <a:t>Read CCC 1335.</a:t>
            </a:r>
          </a:p>
          <a:p>
            <a:endParaRPr lang="en-US" b="1" dirty="0"/>
          </a:p>
          <a:p>
            <a:r>
              <a:rPr lang="en-US" dirty="0"/>
              <a:t>In John’s version, it is a “lad” who has the loaves and the fish.  What is the significance of this?  Certainly Jesus did not need the lad to perform the miracle.  I think John was showing that we need to give of our possessions for the good of the Church.</a:t>
            </a:r>
          </a:p>
        </p:txBody>
      </p:sp>
      <p:sp>
        <p:nvSpPr>
          <p:cNvPr id="4" name="Slide Number Placeholder 3"/>
          <p:cNvSpPr>
            <a:spLocks noGrp="1"/>
          </p:cNvSpPr>
          <p:nvPr>
            <p:ph type="sldNum" sz="quarter" idx="5"/>
          </p:nvPr>
        </p:nvSpPr>
        <p:spPr/>
        <p:txBody>
          <a:bodyPr/>
          <a:lstStyle/>
          <a:p>
            <a:fld id="{95AC5786-B8F2-492C-AF70-94076EAEC24E}" type="slidenum">
              <a:rPr lang="en-US" smtClean="0"/>
              <a:t>6</a:t>
            </a:fld>
            <a:endParaRPr lang="en-US" dirty="0"/>
          </a:p>
        </p:txBody>
      </p:sp>
    </p:spTree>
    <p:extLst>
      <p:ext uri="{BB962C8B-B14F-4D97-AF65-F5344CB8AC3E}">
        <p14:creationId xmlns:p14="http://schemas.microsoft.com/office/powerpoint/2010/main" val="489328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again, Jesus gives another clue about his identity.  Like Chapter 4, Jesus calms the sea.  But that’s not the clue.  In verse 50, Jesus says, “Take heart, it is I, have no fear.”  Or was he saying, “Take heart, I AM, have no fear.”</a:t>
            </a:r>
          </a:p>
          <a:p>
            <a:endParaRPr lang="en-US" dirty="0"/>
          </a:p>
          <a:p>
            <a:r>
              <a:rPr lang="en-US" dirty="0"/>
              <a:t>Once again, in verse 52, once again – LOAVES</a:t>
            </a:r>
          </a:p>
          <a:p>
            <a:endParaRPr lang="en-US" dirty="0"/>
          </a:p>
        </p:txBody>
      </p:sp>
      <p:sp>
        <p:nvSpPr>
          <p:cNvPr id="4" name="Slide Number Placeholder 3"/>
          <p:cNvSpPr>
            <a:spLocks noGrp="1"/>
          </p:cNvSpPr>
          <p:nvPr>
            <p:ph type="sldNum" sz="quarter" idx="5"/>
          </p:nvPr>
        </p:nvSpPr>
        <p:spPr/>
        <p:txBody>
          <a:bodyPr/>
          <a:lstStyle/>
          <a:p>
            <a:fld id="{95AC5786-B8F2-492C-AF70-94076EAEC24E}" type="slidenum">
              <a:rPr lang="en-US" smtClean="0"/>
              <a:t>7</a:t>
            </a:fld>
            <a:endParaRPr lang="en-US" dirty="0"/>
          </a:p>
        </p:txBody>
      </p:sp>
    </p:spTree>
    <p:extLst>
      <p:ext uri="{BB962C8B-B14F-4D97-AF65-F5344CB8AC3E}">
        <p14:creationId xmlns:p14="http://schemas.microsoft.com/office/powerpoint/2010/main" val="1542440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not spend too much time on the last two items.  Suffice it to say, that while the words seem harsh, the woman shows great humility when told that the food goes first to the children, then to the dogs.  When we get to chapter 8, when Christ finally tells us about the “meaning” of the loaves, this theme will be raised, again.  The curing of the deaf man, along with he healing of the blind man in Chapter 8 would have invoked Messianic thoughts again by echoing Isaiah 35:4-6.</a:t>
            </a:r>
          </a:p>
          <a:p>
            <a:endParaRPr lang="en-US" dirty="0"/>
          </a:p>
          <a:p>
            <a:r>
              <a:rPr lang="en-US" dirty="0"/>
              <a:t>Let’s turn to the first part of chapter 7.  One of the first things to notice is that in verses 3, 4 and 11, Mark is explaining the Jewish practices</a:t>
            </a:r>
          </a:p>
        </p:txBody>
      </p:sp>
      <p:sp>
        <p:nvSpPr>
          <p:cNvPr id="4" name="Slide Number Placeholder 3"/>
          <p:cNvSpPr>
            <a:spLocks noGrp="1"/>
          </p:cNvSpPr>
          <p:nvPr>
            <p:ph type="sldNum" sz="quarter" idx="5"/>
          </p:nvPr>
        </p:nvSpPr>
        <p:spPr/>
        <p:txBody>
          <a:bodyPr/>
          <a:lstStyle/>
          <a:p>
            <a:fld id="{95AC5786-B8F2-492C-AF70-94076EAEC24E}" type="slidenum">
              <a:rPr lang="en-US" smtClean="0"/>
              <a:t>8</a:t>
            </a:fld>
            <a:endParaRPr lang="en-US" dirty="0"/>
          </a:p>
        </p:txBody>
      </p:sp>
    </p:spTree>
    <p:extLst>
      <p:ext uri="{BB962C8B-B14F-4D97-AF65-F5344CB8AC3E}">
        <p14:creationId xmlns:p14="http://schemas.microsoft.com/office/powerpoint/2010/main" val="3215121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AC5786-B8F2-492C-AF70-94076EAEC24E}" type="slidenum">
              <a:rPr lang="en-US" smtClean="0"/>
              <a:t>9</a:t>
            </a:fld>
            <a:endParaRPr lang="en-US" dirty="0"/>
          </a:p>
        </p:txBody>
      </p:sp>
    </p:spTree>
    <p:extLst>
      <p:ext uri="{BB962C8B-B14F-4D97-AF65-F5344CB8AC3E}">
        <p14:creationId xmlns:p14="http://schemas.microsoft.com/office/powerpoint/2010/main" val="2390244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Jesus was condemning was the Pharisee’s raising traditions to Traditions or Dogmas over Commandments.  Sometimes the Catholic Church is accused of the same thing.</a:t>
            </a:r>
          </a:p>
        </p:txBody>
      </p:sp>
      <p:sp>
        <p:nvSpPr>
          <p:cNvPr id="4" name="Slide Number Placeholder 3"/>
          <p:cNvSpPr>
            <a:spLocks noGrp="1"/>
          </p:cNvSpPr>
          <p:nvPr>
            <p:ph type="sldNum" sz="quarter" idx="5"/>
          </p:nvPr>
        </p:nvSpPr>
        <p:spPr/>
        <p:txBody>
          <a:bodyPr/>
          <a:lstStyle/>
          <a:p>
            <a:fld id="{95AC5786-B8F2-492C-AF70-94076EAEC24E}" type="slidenum">
              <a:rPr lang="en-US" smtClean="0"/>
              <a:t>10</a:t>
            </a:fld>
            <a:endParaRPr lang="en-US" dirty="0"/>
          </a:p>
        </p:txBody>
      </p:sp>
    </p:spTree>
    <p:extLst>
      <p:ext uri="{BB962C8B-B14F-4D97-AF65-F5344CB8AC3E}">
        <p14:creationId xmlns:p14="http://schemas.microsoft.com/office/powerpoint/2010/main" val="3722681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DABE60-B078-40DC-AB3D-D891DC5FCAC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FEFED33E-C7B1-4549-B4A5-3899296C555C}"/>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73949D-099C-4C3F-80C3-193AC1ED2AF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7BF3D4-EDA8-466B-B7F1-866C23DD009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08D9CE-648C-457B-A948-BDD4F705A09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9527F6-0B28-4A28-B2B6-D3C5CD932A9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09008C-B761-430F-A5B0-E1F6C8368F1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F6928C-64F4-4781-8E87-62472823DCD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D9B60C-C9BB-4DBB-BF61-C6A7633C140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F3B55B-504C-42DE-B1EE-F9FD2CC974E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09CB19D-2ACA-40F5-8CF1-C8236F952C7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0B4FDB-ED9E-49EE-A19F-C80ADB0D7CA2}"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779003-D43A-49CB-B8D9-CDFB5B6A22DF}"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39D30C-82CF-4A84-B647-ABA8D22CBFAE}"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2DCA13-5024-4A72-A0C0-B6128A8F1C93}"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501CBC9-4BE3-4BCB-ADA4-8B5D5607C38E}"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7D1ABE97-42B6-43FF-8E46-FF76416F69B2}"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FDDE92-3FEA-4D8B-9DB3-F4144B25B0A7}"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6A39B838-8B2C-4707-8547-668E630DB6FE}"/>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4 – Mark 6:1 – 8:30</a:t>
            </a:r>
          </a:p>
        </p:txBody>
      </p:sp>
      <p:sp>
        <p:nvSpPr>
          <p:cNvPr id="4" name="Footer Placeholder 3">
            <a:extLst>
              <a:ext uri="{FF2B5EF4-FFF2-40B4-BE49-F238E27FC236}">
                <a16:creationId xmlns:a16="http://schemas.microsoft.com/office/drawing/2014/main" id="{2067DD68-2E21-4B71-B5BE-C2A179B1348B}"/>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DDF3A63-1EE6-40CC-B6B1-5EDB16865E0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A4090-975E-4FAC-AD20-51352E249ED8}"/>
              </a:ext>
            </a:extLst>
          </p:cNvPr>
          <p:cNvSpPr>
            <a:spLocks noGrp="1"/>
          </p:cNvSpPr>
          <p:nvPr>
            <p:ph type="title"/>
          </p:nvPr>
        </p:nvSpPr>
        <p:spPr/>
        <p:txBody>
          <a:bodyPr/>
          <a:lstStyle/>
          <a:p>
            <a:r>
              <a:rPr lang="en-US" dirty="0"/>
              <a:t>Chapter 7 (continued)</a:t>
            </a:r>
          </a:p>
        </p:txBody>
      </p:sp>
      <p:sp>
        <p:nvSpPr>
          <p:cNvPr id="3" name="Content Placeholder 2">
            <a:extLst>
              <a:ext uri="{FF2B5EF4-FFF2-40B4-BE49-F238E27FC236}">
                <a16:creationId xmlns:a16="http://schemas.microsoft.com/office/drawing/2014/main" id="{3BF7DAD1-0C75-4B49-96BA-A6111E826CC0}"/>
              </a:ext>
            </a:extLst>
          </p:cNvPr>
          <p:cNvSpPr>
            <a:spLocks noGrp="1"/>
          </p:cNvSpPr>
          <p:nvPr>
            <p:ph idx="1"/>
          </p:nvPr>
        </p:nvSpPr>
        <p:spPr/>
        <p:txBody>
          <a:bodyPr>
            <a:normAutofit fontScale="92500" lnSpcReduction="10000"/>
          </a:bodyPr>
          <a:lstStyle/>
          <a:p>
            <a:r>
              <a:rPr lang="en-US" dirty="0"/>
              <a:t>Sola Scriptura is not biblical</a:t>
            </a:r>
          </a:p>
          <a:p>
            <a:pPr lvl="1"/>
            <a:r>
              <a:rPr lang="en-US" dirty="0"/>
              <a:t>John 21:25</a:t>
            </a:r>
          </a:p>
          <a:p>
            <a:pPr lvl="1"/>
            <a:r>
              <a:rPr lang="en-US" dirty="0"/>
              <a:t>But the Spirit will cause them to remember (John 14:25-26)</a:t>
            </a:r>
          </a:p>
          <a:p>
            <a:pPr lvl="1"/>
            <a:r>
              <a:rPr lang="en-US" dirty="0"/>
              <a:t>Traditions tend not to be defined until challenged (Marian Doctrines)</a:t>
            </a:r>
          </a:p>
          <a:p>
            <a:r>
              <a:rPr lang="en-US" b="1" i="1" u="sng" dirty="0"/>
              <a:t>T</a:t>
            </a:r>
            <a:r>
              <a:rPr lang="en-US" dirty="0"/>
              <a:t>radition are those dogmas grounded in Scripture, but not necessarily clear.</a:t>
            </a:r>
          </a:p>
          <a:p>
            <a:pPr lvl="1"/>
            <a:r>
              <a:rPr lang="en-US" dirty="0"/>
              <a:t>Assumption of Mary (Revelation 12)</a:t>
            </a:r>
          </a:p>
          <a:p>
            <a:pPr lvl="1"/>
            <a:r>
              <a:rPr lang="en-US" dirty="0"/>
              <a:t>Immaculate Conception (Luke 1)</a:t>
            </a:r>
          </a:p>
          <a:p>
            <a:r>
              <a:rPr lang="en-US" b="1" i="1" u="sng" dirty="0"/>
              <a:t>t</a:t>
            </a:r>
            <a:r>
              <a:rPr lang="en-US" dirty="0"/>
              <a:t>radition are practices or disciplines intended to guard or stimulate faith</a:t>
            </a:r>
          </a:p>
          <a:p>
            <a:pPr lvl="1"/>
            <a:r>
              <a:rPr lang="en-US" dirty="0"/>
              <a:t>Unmarried priests</a:t>
            </a:r>
          </a:p>
          <a:p>
            <a:r>
              <a:rPr lang="en-US" dirty="0"/>
              <a:t>Corban?</a:t>
            </a:r>
          </a:p>
          <a:p>
            <a:r>
              <a:rPr lang="en-US" dirty="0"/>
              <a:t>Jesus declares food clean?</a:t>
            </a:r>
          </a:p>
          <a:p>
            <a:endParaRPr lang="en-US" dirty="0"/>
          </a:p>
          <a:p>
            <a:pPr lvl="1"/>
            <a:endParaRPr lang="en-US" dirty="0"/>
          </a:p>
        </p:txBody>
      </p:sp>
      <p:sp>
        <p:nvSpPr>
          <p:cNvPr id="4" name="Footer Placeholder 3">
            <a:extLst>
              <a:ext uri="{FF2B5EF4-FFF2-40B4-BE49-F238E27FC236}">
                <a16:creationId xmlns:a16="http://schemas.microsoft.com/office/drawing/2014/main" id="{EAD4088A-37B9-413D-BC96-B6A1AE741BD2}"/>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1CBC180-A3EA-444D-BB16-096954794B4D}"/>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1502314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95913-F01B-42CA-94C2-4411D58A8CA2}"/>
              </a:ext>
            </a:extLst>
          </p:cNvPr>
          <p:cNvSpPr>
            <a:spLocks noGrp="1"/>
          </p:cNvSpPr>
          <p:nvPr>
            <p:ph type="title"/>
          </p:nvPr>
        </p:nvSpPr>
        <p:spPr/>
        <p:txBody>
          <a:bodyPr/>
          <a:lstStyle/>
          <a:p>
            <a:r>
              <a:rPr lang="en-US" dirty="0"/>
              <a:t>Mark 8:1 - 30</a:t>
            </a:r>
          </a:p>
        </p:txBody>
      </p:sp>
      <p:sp>
        <p:nvSpPr>
          <p:cNvPr id="3" name="Content Placeholder 2">
            <a:extLst>
              <a:ext uri="{FF2B5EF4-FFF2-40B4-BE49-F238E27FC236}">
                <a16:creationId xmlns:a16="http://schemas.microsoft.com/office/drawing/2014/main" id="{EF874A42-7715-4857-BB44-1A9684940718}"/>
              </a:ext>
            </a:extLst>
          </p:cNvPr>
          <p:cNvSpPr>
            <a:spLocks noGrp="1"/>
          </p:cNvSpPr>
          <p:nvPr>
            <p:ph idx="1"/>
          </p:nvPr>
        </p:nvSpPr>
        <p:spPr/>
        <p:txBody>
          <a:bodyPr>
            <a:normAutofit lnSpcReduction="10000"/>
          </a:bodyPr>
          <a:lstStyle/>
          <a:p>
            <a:r>
              <a:rPr lang="en-US" dirty="0"/>
              <a:t>Feeding of the Four Thousand (only Matthew and Mark)</a:t>
            </a:r>
          </a:p>
          <a:p>
            <a:pPr lvl="1"/>
            <a:r>
              <a:rPr lang="en-US" dirty="0"/>
              <a:t>Similarities – loaves (again), fish, multitudes, leftovers</a:t>
            </a:r>
          </a:p>
          <a:p>
            <a:pPr lvl="1"/>
            <a:r>
              <a:rPr lang="en-US" dirty="0"/>
              <a:t>Differences – numbers</a:t>
            </a:r>
          </a:p>
          <a:p>
            <a:r>
              <a:rPr lang="en-US" dirty="0"/>
              <a:t>Leaven of the Pharisees – Hypocrisy; Leaven of Herod – Power and Earthly Goods</a:t>
            </a:r>
          </a:p>
          <a:p>
            <a:r>
              <a:rPr lang="en-US" dirty="0"/>
              <a:t>Jesus tells us – it’s the leftovers!</a:t>
            </a:r>
          </a:p>
          <a:p>
            <a:pPr lvl="1"/>
            <a:r>
              <a:rPr lang="en-US" dirty="0"/>
              <a:t>Twelve – The Twelve Tribes of Israel</a:t>
            </a:r>
          </a:p>
          <a:p>
            <a:pPr lvl="1"/>
            <a:r>
              <a:rPr lang="en-US" dirty="0"/>
              <a:t>Seven – The Gentile Nations</a:t>
            </a:r>
          </a:p>
          <a:p>
            <a:pPr lvl="1"/>
            <a:r>
              <a:rPr lang="en-US" dirty="0"/>
              <a:t>Remember the interchange between Jesus and the Syrophoenician Woman?</a:t>
            </a:r>
          </a:p>
          <a:p>
            <a:r>
              <a:rPr lang="en-US" dirty="0"/>
              <a:t>Failed Miracle</a:t>
            </a:r>
          </a:p>
          <a:p>
            <a:r>
              <a:rPr lang="en-US" dirty="0"/>
              <a:t>Peter’s Declaration</a:t>
            </a:r>
          </a:p>
        </p:txBody>
      </p:sp>
      <p:sp>
        <p:nvSpPr>
          <p:cNvPr id="4" name="Footer Placeholder 3">
            <a:extLst>
              <a:ext uri="{FF2B5EF4-FFF2-40B4-BE49-F238E27FC236}">
                <a16:creationId xmlns:a16="http://schemas.microsoft.com/office/drawing/2014/main" id="{E729C932-DB2F-47BC-9FFC-9533B62AE5E7}"/>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1D583C6E-6BFB-4337-BE81-7D7ACFD5408F}"/>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3796814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2FB9-4591-4952-B333-44E8CD3A6C19}"/>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CD50C36B-E14D-43E8-85C6-EB8AE0AEBA4E}"/>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A4E7AA43-1D29-487D-9DF3-9D1A1BD6A3FE}"/>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258007-805F-41AB-B917-FA928B54EDE4}"/>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2789368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D53E8-F9B7-481C-A330-FEF8C6CB5F36}"/>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9EDAB406-8581-4AAC-86E4-FAC40638938E}"/>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ABA4A7DD-2C35-4AB0-BF29-B59B89CE313D}"/>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7BB8EAC-7E71-4982-839F-522C8F72C761}"/>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873147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CDC2B-4B89-4D16-B4D8-A3EC8E282248}"/>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68709BC-2B6C-4965-A926-2D3ED083DB0B}"/>
              </a:ext>
            </a:extLst>
          </p:cNvPr>
          <p:cNvSpPr>
            <a:spLocks noGrp="1"/>
          </p:cNvSpPr>
          <p:nvPr>
            <p:ph idx="1"/>
          </p:nvPr>
        </p:nvSpPr>
        <p:spPr/>
        <p:txBody>
          <a:bodyPr/>
          <a:lstStyle/>
          <a:p>
            <a:r>
              <a:rPr lang="en-US" dirty="0"/>
              <a:t>Let us revisit some of the locations we have seen thus far and some of the places we will visit tonight and in the future.</a:t>
            </a:r>
          </a:p>
          <a:p>
            <a:pPr lvl="1"/>
            <a:r>
              <a:rPr lang="en-US" dirty="0"/>
              <a:t>Capernaum (Jesus’s headquarters during his public ministry)</a:t>
            </a:r>
          </a:p>
          <a:p>
            <a:pPr lvl="1"/>
            <a:r>
              <a:rPr lang="en-US" dirty="0"/>
              <a:t>Nazareth (where Jesus grew up as the son of Joseph and Mary)</a:t>
            </a:r>
          </a:p>
          <a:p>
            <a:pPr lvl="1"/>
            <a:r>
              <a:rPr lang="en-US" dirty="0"/>
              <a:t>Geresa (the home of the Gerasene Demoniac)</a:t>
            </a:r>
          </a:p>
          <a:p>
            <a:pPr lvl="1"/>
            <a:r>
              <a:rPr lang="en-US" dirty="0"/>
              <a:t>Bethsaida (where Jesus walks on water)</a:t>
            </a:r>
          </a:p>
          <a:p>
            <a:pPr lvl="1"/>
            <a:r>
              <a:rPr lang="en-US" dirty="0"/>
              <a:t>Caesarea Philippi (where Simon Peter makes his declaration)</a:t>
            </a:r>
          </a:p>
          <a:p>
            <a:pPr lvl="1"/>
            <a:r>
              <a:rPr lang="en-US" dirty="0"/>
              <a:t>Mount Tabor (tradition has it that this is the site of the transfiguration)</a:t>
            </a:r>
          </a:p>
          <a:p>
            <a:pPr lvl="1"/>
            <a:r>
              <a:rPr lang="en-US" dirty="0"/>
              <a:t>Cana (wedding feast in John, site of the first miracle – water to wine)</a:t>
            </a:r>
          </a:p>
          <a:p>
            <a:endParaRPr lang="en-US" dirty="0"/>
          </a:p>
          <a:p>
            <a:endParaRPr lang="en-US" dirty="0"/>
          </a:p>
        </p:txBody>
      </p:sp>
      <p:sp>
        <p:nvSpPr>
          <p:cNvPr id="4" name="Footer Placeholder 3">
            <a:extLst>
              <a:ext uri="{FF2B5EF4-FFF2-40B4-BE49-F238E27FC236}">
                <a16:creationId xmlns:a16="http://schemas.microsoft.com/office/drawing/2014/main" id="{4BA823C0-D1FB-49D8-9413-2FE93FA0C4D3}"/>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2453B47-2BE7-4E07-BA13-DDE2CA774F0B}"/>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4265047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88BF62-6DC5-4412-AA55-3851BB18433A}"/>
              </a:ext>
            </a:extLst>
          </p:cNvPr>
          <p:cNvPicPr>
            <a:picLocks noChangeAspect="1"/>
          </p:cNvPicPr>
          <p:nvPr/>
        </p:nvPicPr>
        <p:blipFill>
          <a:blip r:embed="rId3"/>
          <a:stretch>
            <a:fillRect/>
          </a:stretch>
        </p:blipFill>
        <p:spPr>
          <a:xfrm>
            <a:off x="4172647" y="0"/>
            <a:ext cx="4382390" cy="6858000"/>
          </a:xfrm>
          <a:prstGeom prst="rect">
            <a:avLst/>
          </a:prstGeom>
        </p:spPr>
      </p:pic>
      <p:sp>
        <p:nvSpPr>
          <p:cNvPr id="5" name="Footer Placeholder 4">
            <a:extLst>
              <a:ext uri="{FF2B5EF4-FFF2-40B4-BE49-F238E27FC236}">
                <a16:creationId xmlns:a16="http://schemas.microsoft.com/office/drawing/2014/main" id="{55DF73E4-24FE-4ECF-90C2-FA3B27A01314}"/>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a:extLst>
              <a:ext uri="{FF2B5EF4-FFF2-40B4-BE49-F238E27FC236}">
                <a16:creationId xmlns:a16="http://schemas.microsoft.com/office/drawing/2014/main" id="{7725930E-40E7-47C9-9281-825E591E9513}"/>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228648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0B04F-CDFA-470B-B6E5-7818E272AC6C}"/>
              </a:ext>
            </a:extLst>
          </p:cNvPr>
          <p:cNvSpPr>
            <a:spLocks noGrp="1"/>
          </p:cNvSpPr>
          <p:nvPr>
            <p:ph type="title"/>
          </p:nvPr>
        </p:nvSpPr>
        <p:spPr/>
        <p:txBody>
          <a:bodyPr/>
          <a:lstStyle/>
          <a:p>
            <a:r>
              <a:rPr lang="en-US" dirty="0"/>
              <a:t>Chapter 6	</a:t>
            </a:r>
          </a:p>
        </p:txBody>
      </p:sp>
      <p:sp>
        <p:nvSpPr>
          <p:cNvPr id="3" name="Content Placeholder 2">
            <a:extLst>
              <a:ext uri="{FF2B5EF4-FFF2-40B4-BE49-F238E27FC236}">
                <a16:creationId xmlns:a16="http://schemas.microsoft.com/office/drawing/2014/main" id="{E2F3F634-C3CA-4DD4-B41E-95BC362FDD89}"/>
              </a:ext>
            </a:extLst>
          </p:cNvPr>
          <p:cNvSpPr>
            <a:spLocks noGrp="1"/>
          </p:cNvSpPr>
          <p:nvPr>
            <p:ph idx="1"/>
          </p:nvPr>
        </p:nvSpPr>
        <p:spPr/>
        <p:txBody>
          <a:bodyPr/>
          <a:lstStyle/>
          <a:p>
            <a:pPr lvl="0"/>
            <a:r>
              <a:rPr lang="en-US" dirty="0"/>
              <a:t>The Rejection of Jesus at Nazareth</a:t>
            </a:r>
          </a:p>
          <a:p>
            <a:pPr lvl="0"/>
            <a:r>
              <a:rPr lang="en-US" dirty="0"/>
              <a:t>The Mission of the Twelve</a:t>
            </a:r>
          </a:p>
          <a:p>
            <a:pPr lvl="0"/>
            <a:r>
              <a:rPr lang="en-US" dirty="0"/>
              <a:t>The Death of John the Baptist</a:t>
            </a:r>
          </a:p>
          <a:p>
            <a:pPr lvl="0"/>
            <a:r>
              <a:rPr lang="en-US" dirty="0"/>
              <a:t>Feeding of the Five Thousand</a:t>
            </a:r>
          </a:p>
          <a:p>
            <a:pPr lvl="0"/>
            <a:r>
              <a:rPr lang="en-US" dirty="0"/>
              <a:t>Jesus Walks on the Sea</a:t>
            </a:r>
          </a:p>
          <a:p>
            <a:pPr lvl="0"/>
            <a:r>
              <a:rPr lang="en-US" dirty="0"/>
              <a:t>Jesus Heals the Sick in Gennesaret</a:t>
            </a:r>
          </a:p>
          <a:p>
            <a:endParaRPr lang="en-US" dirty="0"/>
          </a:p>
        </p:txBody>
      </p:sp>
      <p:sp>
        <p:nvSpPr>
          <p:cNvPr id="4" name="Footer Placeholder 3">
            <a:extLst>
              <a:ext uri="{FF2B5EF4-FFF2-40B4-BE49-F238E27FC236}">
                <a16:creationId xmlns:a16="http://schemas.microsoft.com/office/drawing/2014/main" id="{C102E196-DC6A-467D-8131-007C48644513}"/>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420DDF3-2A73-4F4B-85C4-C6C6A3E8F50E}"/>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17946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6AD31-3428-498F-99C1-AF06AACC1BC1}"/>
              </a:ext>
            </a:extLst>
          </p:cNvPr>
          <p:cNvSpPr>
            <a:spLocks noGrp="1"/>
          </p:cNvSpPr>
          <p:nvPr>
            <p:ph type="title"/>
          </p:nvPr>
        </p:nvSpPr>
        <p:spPr/>
        <p:txBody>
          <a:bodyPr/>
          <a:lstStyle/>
          <a:p>
            <a:r>
              <a:rPr lang="en-US" dirty="0"/>
              <a:t>Chapter 6 (continued)</a:t>
            </a:r>
          </a:p>
        </p:txBody>
      </p:sp>
      <p:sp>
        <p:nvSpPr>
          <p:cNvPr id="3" name="Content Placeholder 2">
            <a:extLst>
              <a:ext uri="{FF2B5EF4-FFF2-40B4-BE49-F238E27FC236}">
                <a16:creationId xmlns:a16="http://schemas.microsoft.com/office/drawing/2014/main" id="{67354233-BBE6-437F-845B-EF1571AB2851}"/>
              </a:ext>
            </a:extLst>
          </p:cNvPr>
          <p:cNvSpPr>
            <a:spLocks noGrp="1"/>
          </p:cNvSpPr>
          <p:nvPr>
            <p:ph idx="1"/>
          </p:nvPr>
        </p:nvSpPr>
        <p:spPr/>
        <p:txBody>
          <a:bodyPr/>
          <a:lstStyle/>
          <a:p>
            <a:r>
              <a:rPr lang="en-US" dirty="0"/>
              <a:t>Jesus returns to Nazareth and is rejected</a:t>
            </a:r>
          </a:p>
          <a:p>
            <a:r>
              <a:rPr lang="en-US" dirty="0"/>
              <a:t>Brothers and sisters of Christ?</a:t>
            </a:r>
          </a:p>
          <a:p>
            <a:pPr lvl="1"/>
            <a:r>
              <a:rPr lang="en-US" dirty="0"/>
              <a:t>CCC 500</a:t>
            </a:r>
          </a:p>
          <a:p>
            <a:pPr lvl="1"/>
            <a:r>
              <a:rPr lang="en-US" dirty="0"/>
              <a:t>Other explanations?</a:t>
            </a:r>
          </a:p>
          <a:p>
            <a:r>
              <a:rPr lang="en-US" dirty="0"/>
              <a:t>Feeding of the 5000 (only miracle described by all four Gospels)</a:t>
            </a:r>
          </a:p>
          <a:p>
            <a:pPr lvl="1"/>
            <a:r>
              <a:rPr lang="en-US" dirty="0"/>
              <a:t>Take, Bless, Break, Give (Mark 14:22)</a:t>
            </a:r>
          </a:p>
          <a:p>
            <a:pPr lvl="1"/>
            <a:r>
              <a:rPr lang="en-US" dirty="0"/>
              <a:t>CCC 1335</a:t>
            </a:r>
          </a:p>
          <a:p>
            <a:r>
              <a:rPr lang="en-US" dirty="0"/>
              <a:t>John’s version</a:t>
            </a:r>
          </a:p>
          <a:p>
            <a:pPr lvl="1"/>
            <a:r>
              <a:rPr lang="en-US" dirty="0"/>
              <a:t>Significance of the “lad?”</a:t>
            </a:r>
          </a:p>
        </p:txBody>
      </p:sp>
      <p:sp>
        <p:nvSpPr>
          <p:cNvPr id="4" name="Footer Placeholder 3">
            <a:extLst>
              <a:ext uri="{FF2B5EF4-FFF2-40B4-BE49-F238E27FC236}">
                <a16:creationId xmlns:a16="http://schemas.microsoft.com/office/drawing/2014/main" id="{60BF4EE3-11CB-43A8-8BD7-153C2D4B4345}"/>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EF917D7-4C2B-415D-B1A6-78D89A375784}"/>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871714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E57D-7A0F-4DEA-8252-FF5FA196C6ED}"/>
              </a:ext>
            </a:extLst>
          </p:cNvPr>
          <p:cNvSpPr>
            <a:spLocks noGrp="1"/>
          </p:cNvSpPr>
          <p:nvPr>
            <p:ph type="title"/>
          </p:nvPr>
        </p:nvSpPr>
        <p:spPr/>
        <p:txBody>
          <a:bodyPr/>
          <a:lstStyle/>
          <a:p>
            <a:r>
              <a:rPr lang="en-US" dirty="0"/>
              <a:t>Chapter 6 (continued)</a:t>
            </a:r>
          </a:p>
        </p:txBody>
      </p:sp>
      <p:sp>
        <p:nvSpPr>
          <p:cNvPr id="3" name="Content Placeholder 2">
            <a:extLst>
              <a:ext uri="{FF2B5EF4-FFF2-40B4-BE49-F238E27FC236}">
                <a16:creationId xmlns:a16="http://schemas.microsoft.com/office/drawing/2014/main" id="{2096D83C-10EC-41AC-9753-3EC8356145B5}"/>
              </a:ext>
            </a:extLst>
          </p:cNvPr>
          <p:cNvSpPr>
            <a:spLocks noGrp="1"/>
          </p:cNvSpPr>
          <p:nvPr>
            <p:ph idx="1"/>
          </p:nvPr>
        </p:nvSpPr>
        <p:spPr/>
        <p:txBody>
          <a:bodyPr/>
          <a:lstStyle/>
          <a:p>
            <a:r>
              <a:rPr lang="en-US" dirty="0"/>
              <a:t>Jesus walks on water</a:t>
            </a:r>
          </a:p>
          <a:p>
            <a:pPr lvl="1"/>
            <a:r>
              <a:rPr lang="en-US" dirty="0"/>
              <a:t>Just like in Chapter 4, he calms the sea</a:t>
            </a:r>
          </a:p>
          <a:p>
            <a:pPr lvl="1"/>
            <a:r>
              <a:rPr lang="en-US" dirty="0"/>
              <a:t>Jesus calms them by saying, “Take heart, it is I; have no fear.”</a:t>
            </a:r>
          </a:p>
          <a:p>
            <a:pPr lvl="1"/>
            <a:r>
              <a:rPr lang="en-US" dirty="0"/>
              <a:t>In Greek, “it is I” is </a:t>
            </a:r>
            <a:r>
              <a:rPr lang="el-GR" i="1" dirty="0"/>
              <a:t>ἐγώ εἰμι </a:t>
            </a:r>
            <a:r>
              <a:rPr lang="en-US" dirty="0"/>
              <a:t>(transliterated </a:t>
            </a:r>
            <a:r>
              <a:rPr lang="en-US" i="1" dirty="0"/>
              <a:t>ego eimi</a:t>
            </a:r>
            <a:r>
              <a:rPr lang="en-US" dirty="0"/>
              <a:t>)</a:t>
            </a:r>
          </a:p>
          <a:p>
            <a:pPr lvl="1"/>
            <a:r>
              <a:rPr lang="en-US" dirty="0"/>
              <a:t>In the LXX (the Septuagint), in Exodus 3:14, Moses asks God for his name.  God responds, “</a:t>
            </a:r>
            <a:r>
              <a:rPr lang="el-GR" i="1" dirty="0"/>
              <a:t>ἐγώ εἰμι</a:t>
            </a:r>
            <a:r>
              <a:rPr lang="en-US" i="1" dirty="0"/>
              <a:t>”</a:t>
            </a:r>
          </a:p>
          <a:p>
            <a:pPr lvl="1"/>
            <a:r>
              <a:rPr lang="en-US" dirty="0"/>
              <a:t>Was Jesus claiming to be the God of Israel, YHWH?</a:t>
            </a:r>
          </a:p>
          <a:p>
            <a:r>
              <a:rPr lang="en-US" dirty="0"/>
              <a:t>What’s with the “loaves?”</a:t>
            </a:r>
          </a:p>
          <a:p>
            <a:pPr lvl="1"/>
            <a:endParaRPr lang="en-US" dirty="0"/>
          </a:p>
          <a:p>
            <a:pPr lvl="1"/>
            <a:endParaRPr lang="en-US" dirty="0"/>
          </a:p>
        </p:txBody>
      </p:sp>
      <p:sp>
        <p:nvSpPr>
          <p:cNvPr id="4" name="Footer Placeholder 3">
            <a:extLst>
              <a:ext uri="{FF2B5EF4-FFF2-40B4-BE49-F238E27FC236}">
                <a16:creationId xmlns:a16="http://schemas.microsoft.com/office/drawing/2014/main" id="{CE6DA953-753C-4646-A883-B573BC7EFA62}"/>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6A6E11A-5772-469E-AA15-8A024211B9F8}"/>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547286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BE7A4-3786-4857-BEC3-C32FDC68B497}"/>
              </a:ext>
            </a:extLst>
          </p:cNvPr>
          <p:cNvSpPr>
            <a:spLocks noGrp="1"/>
          </p:cNvSpPr>
          <p:nvPr>
            <p:ph type="title"/>
          </p:nvPr>
        </p:nvSpPr>
        <p:spPr/>
        <p:txBody>
          <a:bodyPr/>
          <a:lstStyle/>
          <a:p>
            <a:r>
              <a:rPr lang="en-US" dirty="0"/>
              <a:t>Chapter 7	</a:t>
            </a:r>
          </a:p>
        </p:txBody>
      </p:sp>
      <p:sp>
        <p:nvSpPr>
          <p:cNvPr id="3" name="Content Placeholder 2">
            <a:extLst>
              <a:ext uri="{FF2B5EF4-FFF2-40B4-BE49-F238E27FC236}">
                <a16:creationId xmlns:a16="http://schemas.microsoft.com/office/drawing/2014/main" id="{868D54D1-72A2-4CC7-8EAF-FA8A4BA1D14D}"/>
              </a:ext>
            </a:extLst>
          </p:cNvPr>
          <p:cNvSpPr>
            <a:spLocks noGrp="1"/>
          </p:cNvSpPr>
          <p:nvPr>
            <p:ph idx="1"/>
          </p:nvPr>
        </p:nvSpPr>
        <p:spPr/>
        <p:txBody>
          <a:bodyPr/>
          <a:lstStyle/>
          <a:p>
            <a:pPr lvl="0"/>
            <a:r>
              <a:rPr lang="en-US" dirty="0"/>
              <a:t>The Tradition of the Elders</a:t>
            </a:r>
          </a:p>
          <a:p>
            <a:pPr lvl="1"/>
            <a:r>
              <a:rPr lang="en-US" dirty="0"/>
              <a:t>This section is one reason why scholars believe that Mark’s audience is Gentile</a:t>
            </a:r>
          </a:p>
          <a:p>
            <a:pPr lvl="1"/>
            <a:r>
              <a:rPr lang="en-US" dirty="0"/>
              <a:t>Verses 3, 4 and 11 are explaining the Jewish practices</a:t>
            </a:r>
          </a:p>
          <a:p>
            <a:pPr lvl="0"/>
            <a:r>
              <a:rPr lang="en-US" dirty="0"/>
              <a:t>The Syrophoenician Woman’s Faith</a:t>
            </a:r>
          </a:p>
          <a:p>
            <a:pPr lvl="1"/>
            <a:r>
              <a:rPr lang="en-US" dirty="0"/>
              <a:t>Words seem harsh, but the woman shows great humility</a:t>
            </a:r>
          </a:p>
          <a:p>
            <a:pPr lvl="1"/>
            <a:r>
              <a:rPr lang="en-US" dirty="0"/>
              <a:t>Keep this story in mind when we talk about Chapter 8</a:t>
            </a:r>
          </a:p>
          <a:p>
            <a:pPr lvl="0"/>
            <a:r>
              <a:rPr lang="en-US" dirty="0"/>
              <a:t>Jesus Cures a Deaf Man</a:t>
            </a:r>
          </a:p>
          <a:p>
            <a:pPr lvl="1"/>
            <a:r>
              <a:rPr lang="en-US" dirty="0"/>
              <a:t>Use of spit prefigures the Sacraments’ use of matter</a:t>
            </a:r>
          </a:p>
          <a:p>
            <a:pPr lvl="1"/>
            <a:r>
              <a:rPr lang="en-US" dirty="0"/>
              <a:t>Last verse is echoing Isaiah 35:4 – 6, a messianic blessing</a:t>
            </a:r>
          </a:p>
          <a:p>
            <a:endParaRPr lang="en-US" dirty="0"/>
          </a:p>
        </p:txBody>
      </p:sp>
      <p:sp>
        <p:nvSpPr>
          <p:cNvPr id="4" name="Footer Placeholder 3">
            <a:extLst>
              <a:ext uri="{FF2B5EF4-FFF2-40B4-BE49-F238E27FC236}">
                <a16:creationId xmlns:a16="http://schemas.microsoft.com/office/drawing/2014/main" id="{3F9789E7-0D4E-46DC-A286-02F8067606D1}"/>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4121DD3-AE49-43E2-8A93-F2C6F2D838A9}"/>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4267726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F267A-D267-4E58-A6A5-AC5D6F1D2BC4}"/>
              </a:ext>
            </a:extLst>
          </p:cNvPr>
          <p:cNvSpPr>
            <a:spLocks noGrp="1"/>
          </p:cNvSpPr>
          <p:nvPr>
            <p:ph type="title"/>
          </p:nvPr>
        </p:nvSpPr>
        <p:spPr/>
        <p:txBody>
          <a:bodyPr/>
          <a:lstStyle/>
          <a:p>
            <a:r>
              <a:rPr lang="en-US" dirty="0"/>
              <a:t>Chapter 7 (continued)</a:t>
            </a:r>
          </a:p>
        </p:txBody>
      </p:sp>
      <p:sp>
        <p:nvSpPr>
          <p:cNvPr id="3" name="Content Placeholder 2">
            <a:extLst>
              <a:ext uri="{FF2B5EF4-FFF2-40B4-BE49-F238E27FC236}">
                <a16:creationId xmlns:a16="http://schemas.microsoft.com/office/drawing/2014/main" id="{4614533E-C2D1-48EF-8788-95BB2E1A8C46}"/>
              </a:ext>
            </a:extLst>
          </p:cNvPr>
          <p:cNvSpPr>
            <a:spLocks noGrp="1"/>
          </p:cNvSpPr>
          <p:nvPr>
            <p:ph idx="1"/>
          </p:nvPr>
        </p:nvSpPr>
        <p:spPr/>
        <p:txBody>
          <a:bodyPr/>
          <a:lstStyle/>
          <a:p>
            <a:r>
              <a:rPr lang="en-US" dirty="0"/>
              <a:t>Jesus appears to be condemning traditions</a:t>
            </a:r>
          </a:p>
          <a:p>
            <a:r>
              <a:rPr lang="en-US" dirty="0"/>
              <a:t>Yet, Paul clearly supports traditions</a:t>
            </a:r>
          </a:p>
          <a:p>
            <a:pPr lvl="1"/>
            <a:r>
              <a:rPr lang="en-US" dirty="0"/>
              <a:t>1 Corinthian 11:2</a:t>
            </a:r>
          </a:p>
          <a:p>
            <a:pPr lvl="1"/>
            <a:r>
              <a:rPr lang="en-US" dirty="0"/>
              <a:t>2 Thessalonians 2:15</a:t>
            </a:r>
          </a:p>
          <a:p>
            <a:pPr marL="0" indent="0">
              <a:buNone/>
            </a:pPr>
            <a:endParaRPr lang="en-US" dirty="0"/>
          </a:p>
        </p:txBody>
      </p:sp>
      <p:sp>
        <p:nvSpPr>
          <p:cNvPr id="4" name="Footer Placeholder 3">
            <a:extLst>
              <a:ext uri="{FF2B5EF4-FFF2-40B4-BE49-F238E27FC236}">
                <a16:creationId xmlns:a16="http://schemas.microsoft.com/office/drawing/2014/main" id="{74D3CE17-3771-4E67-A32A-577CA97C35F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F3B7864-14F8-4E02-B2C9-058F6387E1E1}"/>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270803957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2827</TotalTime>
  <Words>1638</Words>
  <Application>Microsoft Office PowerPoint</Application>
  <PresentationFormat>Widescreen</PresentationFormat>
  <Paragraphs>137</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Trebuchet MS</vt:lpstr>
      <vt:lpstr>Wingdings 3</vt:lpstr>
      <vt:lpstr>Facet</vt:lpstr>
      <vt:lpstr>The Gospel According to St. Mark</vt:lpstr>
      <vt:lpstr>Opening Prayer</vt:lpstr>
      <vt:lpstr>Introduction</vt:lpstr>
      <vt:lpstr>PowerPoint Presentation</vt:lpstr>
      <vt:lpstr>Chapter 6 </vt:lpstr>
      <vt:lpstr>Chapter 6 (continued)</vt:lpstr>
      <vt:lpstr>Chapter 6 (continued)</vt:lpstr>
      <vt:lpstr>Chapter 7 </vt:lpstr>
      <vt:lpstr>Chapter 7 (continued)</vt:lpstr>
      <vt:lpstr>Chapter 7 (continued)</vt:lpstr>
      <vt:lpstr>Mark 8:1 - 30</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65</cp:revision>
  <cp:lastPrinted>2018-11-14T18:46:22Z</cp:lastPrinted>
  <dcterms:created xsi:type="dcterms:W3CDTF">2017-09-26T22:01:53Z</dcterms:created>
  <dcterms:modified xsi:type="dcterms:W3CDTF">2019-02-12T22:24:24Z</dcterms:modified>
</cp:coreProperties>
</file>