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1"/>
  </p:notesMasterIdLst>
  <p:sldIdLst>
    <p:sldId id="256" r:id="rId2"/>
    <p:sldId id="267" r:id="rId3"/>
    <p:sldId id="261" r:id="rId4"/>
    <p:sldId id="262" r:id="rId5"/>
    <p:sldId id="263" r:id="rId6"/>
    <p:sldId id="264" r:id="rId7"/>
    <p:sldId id="265" r:id="rId8"/>
    <p:sldId id="266" r:id="rId9"/>
    <p:sldId id="260" r:id="rId10"/>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notesViewPr>
    <p:cSldViewPr snapToGrid="0">
      <p:cViewPr varScale="1">
        <p:scale>
          <a:sx n="118" d="100"/>
          <a:sy n="118" d="100"/>
        </p:scale>
        <p:origin x="5004" y="10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23D528B2-C5FB-4901-BAE1-CB7AFEE4A142}" type="datetimeFigureOut">
              <a:rPr lang="en-US" smtClean="0"/>
              <a:t>2/12/2019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EAF2F7E4-BF58-4FE4-B5B7-F65CC46BFB32}" type="slidenum">
              <a:rPr lang="en-US" smtClean="0"/>
              <a:t>‹#›</a:t>
            </a:fld>
            <a:endParaRPr lang="en-US"/>
          </a:p>
        </p:txBody>
      </p:sp>
    </p:spTree>
    <p:extLst>
      <p:ext uri="{BB962C8B-B14F-4D97-AF65-F5344CB8AC3E}">
        <p14:creationId xmlns:p14="http://schemas.microsoft.com/office/powerpoint/2010/main" val="2361733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F2F7E4-BF58-4FE4-B5B7-F65CC46BFB32}" type="slidenum">
              <a:rPr lang="en-US" smtClean="0"/>
              <a:t>1</a:t>
            </a:fld>
            <a:endParaRPr lang="en-US"/>
          </a:p>
        </p:txBody>
      </p:sp>
    </p:spTree>
    <p:extLst>
      <p:ext uri="{BB962C8B-B14F-4D97-AF65-F5344CB8AC3E}">
        <p14:creationId xmlns:p14="http://schemas.microsoft.com/office/powerpoint/2010/main" val="1994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we did not talk about it in the lecture, chapter 15 ends with Mary Magdalene and Mary the mother of Joses seeing where he was buried.</a:t>
            </a:r>
          </a:p>
          <a:p>
            <a:endParaRPr lang="en-US" dirty="0"/>
          </a:p>
          <a:p>
            <a:r>
              <a:rPr lang="en-US" dirty="0"/>
              <a:t>In ancient manuscripts of the Gospel of Mark, there are different endings.  All manuscripts have verses 1-8.</a:t>
            </a:r>
          </a:p>
          <a:p>
            <a:endParaRPr lang="en-US" dirty="0"/>
          </a:p>
          <a:p>
            <a:r>
              <a:rPr lang="en-US" dirty="0"/>
              <a:t>Some end there and some have a statement after verse 8 that says . . . READ from slide.</a:t>
            </a:r>
          </a:p>
          <a:p>
            <a:endParaRPr lang="en-US" dirty="0"/>
          </a:p>
          <a:p>
            <a:r>
              <a:rPr lang="en-US" dirty="0"/>
              <a:t>Others have verses 9-20.  Many scholars believe that the longer ending is not original.   However, the Council of Trent declared that the Canon of Scripture includes all that is found in the Latin Vulgate, which included the longer ending.</a:t>
            </a:r>
          </a:p>
        </p:txBody>
      </p:sp>
      <p:sp>
        <p:nvSpPr>
          <p:cNvPr id="4" name="Slide Number Placeholder 3"/>
          <p:cNvSpPr>
            <a:spLocks noGrp="1"/>
          </p:cNvSpPr>
          <p:nvPr>
            <p:ph type="sldNum" sz="quarter" idx="5"/>
          </p:nvPr>
        </p:nvSpPr>
        <p:spPr/>
        <p:txBody>
          <a:bodyPr/>
          <a:lstStyle/>
          <a:p>
            <a:fld id="{EAF2F7E4-BF58-4FE4-B5B7-F65CC46BFB32}" type="slidenum">
              <a:rPr lang="en-US" smtClean="0"/>
              <a:t>3</a:t>
            </a:fld>
            <a:endParaRPr lang="en-US"/>
          </a:p>
        </p:txBody>
      </p:sp>
    </p:spTree>
    <p:extLst>
      <p:ext uri="{BB962C8B-B14F-4D97-AF65-F5344CB8AC3E}">
        <p14:creationId xmlns:p14="http://schemas.microsoft.com/office/powerpoint/2010/main" val="2562454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do not know why Mark would have used different names, but most agree that Mary, the mother of Joses and Mary, the mother of James are the same person.</a:t>
            </a:r>
          </a:p>
          <a:p>
            <a:endParaRPr lang="en-US" dirty="0"/>
          </a:p>
          <a:p>
            <a:r>
              <a:rPr lang="en-US" dirty="0"/>
              <a:t>The normal practice of preparing the body included (1) closing the eyes, (2) tying the mouth shut, (3) washing the body, (4) anointing the body with spices, (5) wrapping the body in a white sheet, and (6) covering the face with a separate cloth.  We see in John 19:39, they used about 100 pounds of myrrh and aloe to anoint his body.  So why did the two </a:t>
            </a:r>
            <a:r>
              <a:rPr lang="en-US" dirty="0" err="1"/>
              <a:t>Marys</a:t>
            </a:r>
            <a:r>
              <a:rPr lang="en-US" dirty="0"/>
              <a:t> come back with spices?  They must have thought, because of the rush to get it done before Sabbath, that the anointing might not have done properly.  100 pounds seems like enough to me!</a:t>
            </a:r>
          </a:p>
          <a:p>
            <a:endParaRPr lang="en-US" dirty="0"/>
          </a:p>
          <a:p>
            <a:endParaRPr lang="en-US" dirty="0"/>
          </a:p>
        </p:txBody>
      </p:sp>
      <p:sp>
        <p:nvSpPr>
          <p:cNvPr id="4" name="Slide Number Placeholder 3"/>
          <p:cNvSpPr>
            <a:spLocks noGrp="1"/>
          </p:cNvSpPr>
          <p:nvPr>
            <p:ph type="sldNum" sz="quarter" idx="5"/>
          </p:nvPr>
        </p:nvSpPr>
        <p:spPr/>
        <p:txBody>
          <a:bodyPr/>
          <a:lstStyle/>
          <a:p>
            <a:fld id="{EAF2F7E4-BF58-4FE4-B5B7-F65CC46BFB32}" type="slidenum">
              <a:rPr lang="en-US" smtClean="0"/>
              <a:t>4</a:t>
            </a:fld>
            <a:endParaRPr lang="en-US"/>
          </a:p>
        </p:txBody>
      </p:sp>
    </p:spTree>
    <p:extLst>
      <p:ext uri="{BB962C8B-B14F-4D97-AF65-F5344CB8AC3E}">
        <p14:creationId xmlns:p14="http://schemas.microsoft.com/office/powerpoint/2010/main" val="1294081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 Mark 15:34</a:t>
            </a:r>
          </a:p>
          <a:p>
            <a:endParaRPr lang="en-US" dirty="0"/>
          </a:p>
          <a:p>
            <a:r>
              <a:rPr lang="en-US" dirty="0"/>
              <a:t>And </a:t>
            </a:r>
            <a:r>
              <a:rPr lang="en-US" b="1" i="1" u="sng" dirty="0"/>
              <a:t>at three o’clock </a:t>
            </a:r>
            <a:r>
              <a:rPr lang="en-US" dirty="0"/>
              <a:t>Jesus cried out in a loud voice, “</a:t>
            </a:r>
            <a:r>
              <a:rPr lang="en-US" i="1" dirty="0"/>
              <a:t>Eloi, Eloi, </a:t>
            </a:r>
            <a:r>
              <a:rPr lang="en-US" i="1" dirty="0" err="1"/>
              <a:t>lema</a:t>
            </a:r>
            <a:r>
              <a:rPr lang="en-US" i="1" dirty="0"/>
              <a:t> </a:t>
            </a:r>
            <a:r>
              <a:rPr lang="en-US" i="1" dirty="0" err="1"/>
              <a:t>sabachthani</a:t>
            </a:r>
            <a:r>
              <a:rPr lang="en-US" i="1" dirty="0"/>
              <a:t>?” which is translated, “My God, my God, why have you forsaken me?”</a:t>
            </a:r>
          </a:p>
          <a:p>
            <a:endParaRPr lang="en-US" dirty="0"/>
          </a:p>
          <a:p>
            <a:r>
              <a:rPr lang="en-US" dirty="0"/>
              <a:t>READ Mark 16:1</a:t>
            </a:r>
          </a:p>
          <a:p>
            <a:endParaRPr lang="en-US" dirty="0"/>
          </a:p>
          <a:p>
            <a:r>
              <a:rPr lang="en-US" b="1" i="1" u="sng" dirty="0"/>
              <a:t>When the sabbath was over</a:t>
            </a:r>
            <a:r>
              <a:rPr lang="en-US" dirty="0"/>
              <a:t>, Mary Magdalene, Mary, the mother of James, and Salome bought spices so that they might go and anoint him.</a:t>
            </a:r>
          </a:p>
          <a:p>
            <a:endParaRPr lang="en-US" dirty="0"/>
          </a:p>
          <a:p>
            <a:r>
              <a:rPr lang="en-US" dirty="0"/>
              <a:t>READ Mark 16:2</a:t>
            </a:r>
          </a:p>
          <a:p>
            <a:endParaRPr lang="en-US" dirty="0"/>
          </a:p>
          <a:p>
            <a:r>
              <a:rPr lang="en-US" b="1" i="1" u="sng" dirty="0"/>
              <a:t>Very early when the sun had risen, on the first day of the week</a:t>
            </a:r>
            <a:r>
              <a:rPr lang="en-US" dirty="0"/>
              <a:t>, they came to the tomb.</a:t>
            </a:r>
          </a:p>
          <a:p>
            <a:endParaRPr lang="en-US" dirty="0"/>
          </a:p>
          <a:p>
            <a:r>
              <a:rPr lang="en-US" dirty="0"/>
              <a:t>CCC 1166-1167, Sunday became the Lord’s Day and the day set aside for Christian worship.  It carries the same weight of the 4</a:t>
            </a:r>
            <a:r>
              <a:rPr lang="en-US" baseline="30000" dirty="0"/>
              <a:t>th</a:t>
            </a:r>
            <a:r>
              <a:rPr lang="en-US" dirty="0"/>
              <a:t> Commandment, remember the Sabbath and keep it holy.  That is why it is considered a mortal sin to miss the Sunday obligation (without good reason).</a:t>
            </a:r>
          </a:p>
        </p:txBody>
      </p:sp>
      <p:sp>
        <p:nvSpPr>
          <p:cNvPr id="4" name="Slide Number Placeholder 3"/>
          <p:cNvSpPr>
            <a:spLocks noGrp="1"/>
          </p:cNvSpPr>
          <p:nvPr>
            <p:ph type="sldNum" sz="quarter" idx="5"/>
          </p:nvPr>
        </p:nvSpPr>
        <p:spPr/>
        <p:txBody>
          <a:bodyPr/>
          <a:lstStyle/>
          <a:p>
            <a:fld id="{EAF2F7E4-BF58-4FE4-B5B7-F65CC46BFB32}" type="slidenum">
              <a:rPr lang="en-US" smtClean="0"/>
              <a:t>5</a:t>
            </a:fld>
            <a:endParaRPr lang="en-US"/>
          </a:p>
        </p:txBody>
      </p:sp>
    </p:spTree>
    <p:extLst>
      <p:ext uri="{BB962C8B-B14F-4D97-AF65-F5344CB8AC3E}">
        <p14:creationId xmlns:p14="http://schemas.microsoft.com/office/powerpoint/2010/main" val="550061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John version, Jesus tells her “do not hold me” or “do not hold on to me.”  Most likely, Mary </a:t>
            </a:r>
            <a:r>
              <a:rPr lang="en-US" dirty="0" err="1"/>
              <a:t>Magalene</a:t>
            </a:r>
            <a:r>
              <a:rPr lang="en-US" dirty="0"/>
              <a:t> dropped down and was kissing or holding onto his feet in an act of adoration.  Right now, he needs her to deliver the message that HE is alive!  But….the Apostles do not believe her.  It seems from the wording in verse 9 that we have not Mary Magdalene until now.  Is this a hint that it was added later?</a:t>
            </a:r>
          </a:p>
          <a:p>
            <a:endParaRPr lang="en-US" dirty="0"/>
          </a:p>
          <a:p>
            <a:r>
              <a:rPr lang="en-US" dirty="0"/>
              <a:t>The next part is probably a shortened version of the Luke 24:13-35, the Road to Emmaus.  This is one of my favorite stories.  I think I cited it for one reason or another in half of my papers in the Masters program.  But…the Apostles do not believe them.  REALLY???</a:t>
            </a:r>
          </a:p>
          <a:p>
            <a:endParaRPr lang="en-US" dirty="0"/>
          </a:p>
          <a:p>
            <a:r>
              <a:rPr lang="en-US" dirty="0"/>
              <a:t>Now Jesus appears to the 11, no mention of what happened to Judas.  I love it when he says that he “upbraided them for their unbelief.”  </a:t>
            </a:r>
          </a:p>
        </p:txBody>
      </p:sp>
      <p:sp>
        <p:nvSpPr>
          <p:cNvPr id="4" name="Slide Number Placeholder 3"/>
          <p:cNvSpPr>
            <a:spLocks noGrp="1"/>
          </p:cNvSpPr>
          <p:nvPr>
            <p:ph type="sldNum" sz="quarter" idx="5"/>
          </p:nvPr>
        </p:nvSpPr>
        <p:spPr/>
        <p:txBody>
          <a:bodyPr/>
          <a:lstStyle/>
          <a:p>
            <a:fld id="{EAF2F7E4-BF58-4FE4-B5B7-F65CC46BFB32}" type="slidenum">
              <a:rPr lang="en-US" smtClean="0"/>
              <a:t>6</a:t>
            </a:fld>
            <a:endParaRPr lang="en-US"/>
          </a:p>
        </p:txBody>
      </p:sp>
    </p:spTree>
    <p:extLst>
      <p:ext uri="{BB962C8B-B14F-4D97-AF65-F5344CB8AC3E}">
        <p14:creationId xmlns:p14="http://schemas.microsoft.com/office/powerpoint/2010/main" val="709298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he appears to the eleven, he ascends into Heaven that “they went forth and preached everywhere, while the lord worked with them.”</a:t>
            </a:r>
          </a:p>
        </p:txBody>
      </p:sp>
      <p:sp>
        <p:nvSpPr>
          <p:cNvPr id="4" name="Slide Number Placeholder 3"/>
          <p:cNvSpPr>
            <a:spLocks noGrp="1"/>
          </p:cNvSpPr>
          <p:nvPr>
            <p:ph type="sldNum" sz="quarter" idx="5"/>
          </p:nvPr>
        </p:nvSpPr>
        <p:spPr/>
        <p:txBody>
          <a:bodyPr/>
          <a:lstStyle/>
          <a:p>
            <a:fld id="{EAF2F7E4-BF58-4FE4-B5B7-F65CC46BFB32}" type="slidenum">
              <a:rPr lang="en-US" smtClean="0"/>
              <a:t>7</a:t>
            </a:fld>
            <a:endParaRPr lang="en-US"/>
          </a:p>
        </p:txBody>
      </p:sp>
    </p:spTree>
    <p:extLst>
      <p:ext uri="{BB962C8B-B14F-4D97-AF65-F5344CB8AC3E}">
        <p14:creationId xmlns:p14="http://schemas.microsoft.com/office/powerpoint/2010/main" val="3463804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F2F7E4-BF58-4FE4-B5B7-F65CC46BFB32}" type="slidenum">
              <a:rPr lang="en-US" smtClean="0"/>
              <a:t>8</a:t>
            </a:fld>
            <a:endParaRPr lang="en-US"/>
          </a:p>
        </p:txBody>
      </p:sp>
    </p:spTree>
    <p:extLst>
      <p:ext uri="{BB962C8B-B14F-4D97-AF65-F5344CB8AC3E}">
        <p14:creationId xmlns:p14="http://schemas.microsoft.com/office/powerpoint/2010/main" val="3787488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AF2F7E4-BF58-4FE4-B5B7-F65CC46BFB32}" type="slidenum">
              <a:rPr lang="en-US" smtClean="0"/>
              <a:t>9</a:t>
            </a:fld>
            <a:endParaRPr lang="en-US"/>
          </a:p>
        </p:txBody>
      </p:sp>
    </p:spTree>
    <p:extLst>
      <p:ext uri="{BB962C8B-B14F-4D97-AF65-F5344CB8AC3E}">
        <p14:creationId xmlns:p14="http://schemas.microsoft.com/office/powerpoint/2010/main" val="871849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DD4CA6-3ABA-4AFA-AF46-794CBD38846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C862DEC9-B72B-47F3-B333-67D36074FBF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A6BBB10-695F-4C8A-84A4-2D746363ED5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A5D24E-BE63-458D-8A5D-F713F99E075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8C685D-FE90-43C5-9AB1-2ED7BAE0366C}"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B06E33C-30CA-41A7-A55E-1811768E105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86FCFE-BA98-4C23-92B0-403A60D769B2}"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29F296-0CE9-429D-B576-FC00574358B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00F64C3-8C1E-4EC5-8A85-08419086EA97}"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DE6D04-7A2F-41F0-80C6-ED808DA6468B}"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7C5E5FE-38A8-4B1A-8692-46EEC50DF51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D9C1B0-F35D-4601-BA0C-DAF3A542FD12}"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4B19BA-DEDD-4E1F-B0C9-CCE3A8F93B82}"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a:t>©Copyright, 2018 The Relentless Catholic.  All Rights Reserved.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700DB7-F8A2-469D-A772-7486047F4BCD}"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667002-54F4-4871-A802-9C93C22FF1DF}"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a:t>©Copyright, 2018 The Relentless Catholic.  All Rights Reserved.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9D31CA3-B665-4038-8E45-CBF9FEA0402B}"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10C9F921-2AAA-4429-943C-6900741C2A3E}"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47AD33-17AA-4EA9-84E7-9948E6637993}"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02DE0463-93C8-444E-95AA-7D827887F4BA}"/>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8 – Mark 16:1 – 20 and Recap</a:t>
            </a:r>
          </a:p>
        </p:txBody>
      </p:sp>
      <p:sp>
        <p:nvSpPr>
          <p:cNvPr id="4" name="Footer Placeholder 3">
            <a:extLst>
              <a:ext uri="{FF2B5EF4-FFF2-40B4-BE49-F238E27FC236}">
                <a16:creationId xmlns:a16="http://schemas.microsoft.com/office/drawing/2014/main" id="{EC6CDD7A-B374-4841-BD16-E99856974A26}"/>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1CD1CB49-D4A4-4F46-BBE6-3AF345453B38}"/>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CB4CE-2EB5-413B-961B-84BDD836EC75}"/>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99DF245E-372D-48DF-8E1C-8840756F6B3D}"/>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33D8A3E-24CD-45C4-9A02-FFCB17977DDB}"/>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76FF734C-8294-4BBD-8D20-44FEA2E7866D}"/>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312530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EBE61-DB27-41F6-A54D-271A2AE35FFC}"/>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A90709BC-A5C7-4894-A6F6-DDDB2546E280}"/>
              </a:ext>
            </a:extLst>
          </p:cNvPr>
          <p:cNvSpPr>
            <a:spLocks noGrp="1"/>
          </p:cNvSpPr>
          <p:nvPr>
            <p:ph idx="1"/>
          </p:nvPr>
        </p:nvSpPr>
        <p:spPr/>
        <p:txBody>
          <a:bodyPr>
            <a:normAutofit fontScale="92500" lnSpcReduction="20000"/>
          </a:bodyPr>
          <a:lstStyle/>
          <a:p>
            <a:r>
              <a:rPr lang="en-US" dirty="0"/>
              <a:t>We have reached the final session</a:t>
            </a:r>
          </a:p>
          <a:p>
            <a:r>
              <a:rPr lang="en-US" dirty="0"/>
              <a:t>Last left off with the burial of Jesus</a:t>
            </a:r>
          </a:p>
          <a:p>
            <a:r>
              <a:rPr lang="en-US" dirty="0"/>
              <a:t>There are several endings to Mark</a:t>
            </a:r>
          </a:p>
          <a:p>
            <a:pPr lvl="1"/>
            <a:r>
              <a:rPr lang="en-US" dirty="0"/>
              <a:t>Some end at verse 8</a:t>
            </a:r>
          </a:p>
          <a:p>
            <a:pPr lvl="1"/>
            <a:r>
              <a:rPr lang="en-US" dirty="0"/>
              <a:t>Some have a paragraph after 8 and then end</a:t>
            </a:r>
          </a:p>
          <a:p>
            <a:pPr lvl="2"/>
            <a:r>
              <a:rPr lang="en-US" dirty="0"/>
              <a:t>“All that had been commanded they proclaimed briefly to those about Peter. Afterward Jesus himself appeared to them, and from the East as far as the West he sent forth through them the sacred and incorruptible proclamation of eternal salvation. Amen.”</a:t>
            </a:r>
          </a:p>
          <a:p>
            <a:pPr lvl="1"/>
            <a:r>
              <a:rPr lang="en-US" dirty="0"/>
              <a:t>Some have verses 9 – 20 and then end</a:t>
            </a:r>
          </a:p>
          <a:p>
            <a:pPr lvl="1"/>
            <a:r>
              <a:rPr lang="en-US" dirty="0"/>
              <a:t>“The majority of </a:t>
            </a:r>
            <a:r>
              <a:rPr lang="en-US" dirty="0" err="1"/>
              <a:t>Marcan</a:t>
            </a:r>
            <a:r>
              <a:rPr lang="en-US" dirty="0"/>
              <a:t> manuscripts, however, include this “longer ending” (16:9–20). According to the Council of Trent, the canon of Scripture corresponds to everything included in the Latin Vulgate edition (Sess.4, Dec.1). This official translation includes 16:9–20 as part of the inspired Gospel.” </a:t>
            </a:r>
          </a:p>
          <a:p>
            <a:pPr lvl="2"/>
            <a:r>
              <a:rPr lang="en-US" i="1" dirty="0"/>
              <a:t>The Ignatius Catholic Study Bible: The New Testament</a:t>
            </a:r>
            <a:r>
              <a:rPr lang="en-US" dirty="0"/>
              <a:t>, 97.</a:t>
            </a:r>
          </a:p>
          <a:p>
            <a:pPr lvl="1"/>
            <a:endParaRPr lang="en-US" dirty="0"/>
          </a:p>
        </p:txBody>
      </p:sp>
      <p:sp>
        <p:nvSpPr>
          <p:cNvPr id="4" name="Footer Placeholder 3">
            <a:extLst>
              <a:ext uri="{FF2B5EF4-FFF2-40B4-BE49-F238E27FC236}">
                <a16:creationId xmlns:a16="http://schemas.microsoft.com/office/drawing/2014/main" id="{515341F1-C5C0-469F-B3B9-4288EFBF34C9}"/>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7C12B9A4-B81B-4D60-89BC-C818F0DD1846}"/>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461973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F47D7-E411-4825-B6E9-9AE42CBB0DAD}"/>
              </a:ext>
            </a:extLst>
          </p:cNvPr>
          <p:cNvSpPr>
            <a:spLocks noGrp="1"/>
          </p:cNvSpPr>
          <p:nvPr>
            <p:ph type="title"/>
          </p:nvPr>
        </p:nvSpPr>
        <p:spPr/>
        <p:txBody>
          <a:bodyPr/>
          <a:lstStyle/>
          <a:p>
            <a:r>
              <a:rPr lang="en-US" dirty="0"/>
              <a:t>Chapter 16</a:t>
            </a:r>
          </a:p>
        </p:txBody>
      </p:sp>
      <p:sp>
        <p:nvSpPr>
          <p:cNvPr id="3" name="Content Placeholder 2">
            <a:extLst>
              <a:ext uri="{FF2B5EF4-FFF2-40B4-BE49-F238E27FC236}">
                <a16:creationId xmlns:a16="http://schemas.microsoft.com/office/drawing/2014/main" id="{CCAE7798-9D4B-4162-BFDF-93BDB892A828}"/>
              </a:ext>
            </a:extLst>
          </p:cNvPr>
          <p:cNvSpPr>
            <a:spLocks noGrp="1"/>
          </p:cNvSpPr>
          <p:nvPr>
            <p:ph idx="1"/>
          </p:nvPr>
        </p:nvSpPr>
        <p:spPr/>
        <p:txBody>
          <a:bodyPr/>
          <a:lstStyle/>
          <a:p>
            <a:r>
              <a:rPr lang="en-US" dirty="0"/>
              <a:t>Chapter 16, in the NRSVCE, has five sections.</a:t>
            </a:r>
          </a:p>
          <a:p>
            <a:pPr lvl="1"/>
            <a:r>
              <a:rPr lang="en-US" dirty="0"/>
              <a:t>The Resurrection of Jesus</a:t>
            </a:r>
          </a:p>
          <a:p>
            <a:pPr lvl="1"/>
            <a:r>
              <a:rPr lang="en-US" dirty="0"/>
              <a:t>Jesus Appears to Mary Magdalene</a:t>
            </a:r>
          </a:p>
          <a:p>
            <a:pPr lvl="1"/>
            <a:r>
              <a:rPr lang="en-US" dirty="0"/>
              <a:t>Jesus Appears to Two Disciples</a:t>
            </a:r>
          </a:p>
          <a:p>
            <a:pPr lvl="1"/>
            <a:r>
              <a:rPr lang="en-US" dirty="0"/>
              <a:t>Jesus Commissions the Disciples</a:t>
            </a:r>
          </a:p>
          <a:p>
            <a:pPr lvl="1"/>
            <a:r>
              <a:rPr lang="en-US" dirty="0"/>
              <a:t>The Ascension of Jesus</a:t>
            </a:r>
          </a:p>
          <a:p>
            <a:r>
              <a:rPr lang="en-US" dirty="0"/>
              <a:t>Mary, the mother of Joses, and Mary, the mother of James, appear to be the same person.</a:t>
            </a:r>
          </a:p>
          <a:p>
            <a:pPr marL="0" indent="0">
              <a:buNone/>
            </a:pPr>
            <a:endParaRPr lang="en-US" dirty="0"/>
          </a:p>
        </p:txBody>
      </p:sp>
      <p:sp>
        <p:nvSpPr>
          <p:cNvPr id="4" name="Footer Placeholder 3">
            <a:extLst>
              <a:ext uri="{FF2B5EF4-FFF2-40B4-BE49-F238E27FC236}">
                <a16:creationId xmlns:a16="http://schemas.microsoft.com/office/drawing/2014/main" id="{35177042-3474-48ED-9CB1-3C60CD319C3C}"/>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982884DF-EC41-4BCF-B11A-B92EBAF6A4AE}"/>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517866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12C68-A789-44FB-85F3-EECA88369A97}"/>
              </a:ext>
            </a:extLst>
          </p:cNvPr>
          <p:cNvSpPr>
            <a:spLocks noGrp="1"/>
          </p:cNvSpPr>
          <p:nvPr>
            <p:ph type="title"/>
          </p:nvPr>
        </p:nvSpPr>
        <p:spPr/>
        <p:txBody>
          <a:bodyPr/>
          <a:lstStyle/>
          <a:p>
            <a:r>
              <a:rPr lang="en-US" dirty="0"/>
              <a:t>Chapter 16 (continued)</a:t>
            </a:r>
          </a:p>
        </p:txBody>
      </p:sp>
      <p:sp>
        <p:nvSpPr>
          <p:cNvPr id="3" name="Content Placeholder 2">
            <a:extLst>
              <a:ext uri="{FF2B5EF4-FFF2-40B4-BE49-F238E27FC236}">
                <a16:creationId xmlns:a16="http://schemas.microsoft.com/office/drawing/2014/main" id="{6E2F91B6-E945-4741-A247-1A6EAEB658ED}"/>
              </a:ext>
            </a:extLst>
          </p:cNvPr>
          <p:cNvSpPr>
            <a:spLocks noGrp="1"/>
          </p:cNvSpPr>
          <p:nvPr>
            <p:ph idx="1"/>
          </p:nvPr>
        </p:nvSpPr>
        <p:spPr/>
        <p:txBody>
          <a:bodyPr/>
          <a:lstStyle/>
          <a:p>
            <a:r>
              <a:rPr lang="en-US" dirty="0"/>
              <a:t>Mark gives us time markers</a:t>
            </a:r>
          </a:p>
          <a:p>
            <a:pPr lvl="1"/>
            <a:r>
              <a:rPr lang="en-US" dirty="0"/>
              <a:t>At 3:00 PM, Jesus breathes his last (Friday before sunset)</a:t>
            </a:r>
          </a:p>
          <a:p>
            <a:pPr lvl="2"/>
            <a:r>
              <a:rPr lang="en-US" dirty="0"/>
              <a:t>At sunset, the Sabbath begins</a:t>
            </a:r>
          </a:p>
          <a:p>
            <a:pPr lvl="1"/>
            <a:r>
              <a:rPr lang="en-US" dirty="0"/>
              <a:t>After the Sabbath (Saturday, after sunset), they buy spices</a:t>
            </a:r>
          </a:p>
          <a:p>
            <a:pPr lvl="1"/>
            <a:r>
              <a:rPr lang="en-US" dirty="0"/>
              <a:t>The next morning (Sunday), they go to the tomb</a:t>
            </a:r>
          </a:p>
          <a:p>
            <a:pPr lvl="2"/>
            <a:r>
              <a:rPr lang="en-US" dirty="0"/>
              <a:t>They probably think the anointing for burial was done hastily</a:t>
            </a:r>
          </a:p>
          <a:p>
            <a:r>
              <a:rPr lang="en-US" dirty="0"/>
              <a:t>They encounter the angel, flee in fear, and say nothing to anyone.</a:t>
            </a:r>
          </a:p>
          <a:p>
            <a:r>
              <a:rPr lang="en-US" dirty="0"/>
              <a:t>Many believe that the original Gospel ended here.</a:t>
            </a:r>
          </a:p>
          <a:p>
            <a:pPr lvl="3"/>
            <a:endParaRPr lang="en-US" dirty="0"/>
          </a:p>
          <a:p>
            <a:pPr lvl="2"/>
            <a:endParaRPr lang="en-US" dirty="0"/>
          </a:p>
        </p:txBody>
      </p:sp>
      <p:sp>
        <p:nvSpPr>
          <p:cNvPr id="4" name="Footer Placeholder 3">
            <a:extLst>
              <a:ext uri="{FF2B5EF4-FFF2-40B4-BE49-F238E27FC236}">
                <a16:creationId xmlns:a16="http://schemas.microsoft.com/office/drawing/2014/main" id="{4BBF6626-8BE2-4BA2-B7F0-D80609E287B2}"/>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23442FF5-E8F3-410B-924C-F2D514F8FADC}"/>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4277311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EAD8F-C20D-4E3E-A413-70A2EC6DF4D1}"/>
              </a:ext>
            </a:extLst>
          </p:cNvPr>
          <p:cNvSpPr>
            <a:spLocks noGrp="1"/>
          </p:cNvSpPr>
          <p:nvPr>
            <p:ph type="title"/>
          </p:nvPr>
        </p:nvSpPr>
        <p:spPr/>
        <p:txBody>
          <a:bodyPr/>
          <a:lstStyle/>
          <a:p>
            <a:r>
              <a:rPr lang="en-US" dirty="0"/>
              <a:t>Chapter 16 (continued)</a:t>
            </a:r>
          </a:p>
        </p:txBody>
      </p:sp>
      <p:sp>
        <p:nvSpPr>
          <p:cNvPr id="3" name="Content Placeholder 2">
            <a:extLst>
              <a:ext uri="{FF2B5EF4-FFF2-40B4-BE49-F238E27FC236}">
                <a16:creationId xmlns:a16="http://schemas.microsoft.com/office/drawing/2014/main" id="{E567B1DA-217E-4661-B381-159B754F9522}"/>
              </a:ext>
            </a:extLst>
          </p:cNvPr>
          <p:cNvSpPr>
            <a:spLocks noGrp="1"/>
          </p:cNvSpPr>
          <p:nvPr>
            <p:ph idx="1"/>
          </p:nvPr>
        </p:nvSpPr>
        <p:spPr/>
        <p:txBody>
          <a:bodyPr/>
          <a:lstStyle/>
          <a:p>
            <a:r>
              <a:rPr lang="en-US" dirty="0"/>
              <a:t>Jesus appears to Mary Magdalene</a:t>
            </a:r>
          </a:p>
          <a:p>
            <a:pPr lvl="1"/>
            <a:r>
              <a:rPr lang="en-US" dirty="0"/>
              <a:t>Lengthier discussion in John 20:11 – 18</a:t>
            </a:r>
          </a:p>
          <a:p>
            <a:pPr lvl="1"/>
            <a:r>
              <a:rPr lang="en-US" dirty="0"/>
              <a:t>Apostles do not believe her</a:t>
            </a:r>
          </a:p>
          <a:p>
            <a:pPr lvl="1"/>
            <a:r>
              <a:rPr lang="en-US" dirty="0"/>
              <a:t>Seems like we have not met her before this</a:t>
            </a:r>
          </a:p>
          <a:p>
            <a:r>
              <a:rPr lang="en-US" dirty="0"/>
              <a:t>Jesus appears to two disciples</a:t>
            </a:r>
          </a:p>
          <a:p>
            <a:pPr lvl="1"/>
            <a:r>
              <a:rPr lang="en-US" dirty="0"/>
              <a:t>Probably the same as the disciples on the road to Emmaus.</a:t>
            </a:r>
          </a:p>
          <a:p>
            <a:pPr lvl="1"/>
            <a:r>
              <a:rPr lang="en-US" dirty="0"/>
              <a:t>“they did not believe them”</a:t>
            </a:r>
          </a:p>
          <a:p>
            <a:r>
              <a:rPr lang="en-US" dirty="0"/>
              <a:t>Jesus appears to the eleven (no mention of what happened to Judas)</a:t>
            </a:r>
          </a:p>
          <a:p>
            <a:pPr lvl="1"/>
            <a:r>
              <a:rPr lang="en-US" dirty="0"/>
              <a:t>“he upbraided them for the lack of faith and stubbornness,” but…</a:t>
            </a:r>
          </a:p>
          <a:p>
            <a:pPr lvl="1"/>
            <a:r>
              <a:rPr lang="en-US" dirty="0"/>
              <a:t>he commissions them to proclaim the good news</a:t>
            </a:r>
          </a:p>
        </p:txBody>
      </p:sp>
      <p:sp>
        <p:nvSpPr>
          <p:cNvPr id="4" name="Footer Placeholder 3">
            <a:extLst>
              <a:ext uri="{FF2B5EF4-FFF2-40B4-BE49-F238E27FC236}">
                <a16:creationId xmlns:a16="http://schemas.microsoft.com/office/drawing/2014/main" id="{2412CA90-EF87-4EDC-97D4-E5577E849589}"/>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461AF37D-CE94-412D-A23D-93DB447FBC8B}"/>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782798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21743-765B-4F62-A6AB-A60339611987}"/>
              </a:ext>
            </a:extLst>
          </p:cNvPr>
          <p:cNvSpPr>
            <a:spLocks noGrp="1"/>
          </p:cNvSpPr>
          <p:nvPr>
            <p:ph type="title"/>
          </p:nvPr>
        </p:nvSpPr>
        <p:spPr/>
        <p:txBody>
          <a:bodyPr/>
          <a:lstStyle/>
          <a:p>
            <a:r>
              <a:rPr lang="en-US" dirty="0"/>
              <a:t>Chapter 16 (continued)</a:t>
            </a:r>
          </a:p>
        </p:txBody>
      </p:sp>
      <p:sp>
        <p:nvSpPr>
          <p:cNvPr id="3" name="Content Placeholder 2">
            <a:extLst>
              <a:ext uri="{FF2B5EF4-FFF2-40B4-BE49-F238E27FC236}">
                <a16:creationId xmlns:a16="http://schemas.microsoft.com/office/drawing/2014/main" id="{A720F050-E706-405B-B086-301094060102}"/>
              </a:ext>
            </a:extLst>
          </p:cNvPr>
          <p:cNvSpPr>
            <a:spLocks noGrp="1"/>
          </p:cNvSpPr>
          <p:nvPr>
            <p:ph idx="1"/>
          </p:nvPr>
        </p:nvSpPr>
        <p:spPr/>
        <p:txBody>
          <a:bodyPr>
            <a:normAutofit lnSpcReduction="10000"/>
          </a:bodyPr>
          <a:lstStyle/>
          <a:p>
            <a:r>
              <a:rPr lang="en-US" dirty="0"/>
              <a:t>Mark 16:17 – 18, signs:</a:t>
            </a:r>
          </a:p>
          <a:p>
            <a:pPr lvl="1"/>
            <a:r>
              <a:rPr lang="en-US" dirty="0"/>
              <a:t>they will cast out demons; </a:t>
            </a:r>
          </a:p>
          <a:p>
            <a:pPr lvl="1"/>
            <a:r>
              <a:rPr lang="en-US" dirty="0"/>
              <a:t>they will speak in new tongues;</a:t>
            </a:r>
            <a:r>
              <a:rPr lang="en-US" baseline="30000" dirty="0"/>
              <a:t> </a:t>
            </a:r>
          </a:p>
          <a:p>
            <a:pPr lvl="1"/>
            <a:r>
              <a:rPr lang="en-US" dirty="0"/>
              <a:t>they will pick up snakes in their hands, and if they drink any deadly thing, it will not hurt them; </a:t>
            </a:r>
          </a:p>
          <a:p>
            <a:pPr lvl="1"/>
            <a:r>
              <a:rPr lang="en-US" dirty="0"/>
              <a:t>they will lay their hands on the sick, and they will recover.</a:t>
            </a:r>
          </a:p>
          <a:p>
            <a:r>
              <a:rPr lang="en-US" dirty="0"/>
              <a:t>In </a:t>
            </a:r>
            <a:r>
              <a:rPr lang="en-US" dirty="0" err="1"/>
              <a:t>Acts,the</a:t>
            </a:r>
            <a:r>
              <a:rPr lang="en-US" dirty="0"/>
              <a:t> apostles:</a:t>
            </a:r>
          </a:p>
          <a:p>
            <a:pPr lvl="1"/>
            <a:r>
              <a:rPr lang="en-US" dirty="0"/>
              <a:t>drove out </a:t>
            </a:r>
            <a:r>
              <a:rPr lang="en-US" b="1" dirty="0"/>
              <a:t>demons</a:t>
            </a:r>
            <a:r>
              <a:rPr lang="en-US" dirty="0"/>
              <a:t> (Acts 16:16–18), </a:t>
            </a:r>
          </a:p>
          <a:p>
            <a:pPr lvl="1"/>
            <a:r>
              <a:rPr lang="en-US" dirty="0"/>
              <a:t>spoke in </a:t>
            </a:r>
            <a:r>
              <a:rPr lang="en-US" b="1" dirty="0"/>
              <a:t>new tongues</a:t>
            </a:r>
            <a:r>
              <a:rPr lang="en-US" dirty="0"/>
              <a:t> (Acts 2:4–11), </a:t>
            </a:r>
          </a:p>
          <a:p>
            <a:pPr lvl="1"/>
            <a:r>
              <a:rPr lang="en-US" dirty="0"/>
              <a:t>sustained the sting of </a:t>
            </a:r>
            <a:r>
              <a:rPr lang="en-US" b="1" dirty="0"/>
              <a:t>serpents</a:t>
            </a:r>
            <a:r>
              <a:rPr lang="en-US" dirty="0"/>
              <a:t> unharmed (Acts 28:1–6), </a:t>
            </a:r>
          </a:p>
          <a:p>
            <a:pPr lvl="1"/>
            <a:r>
              <a:rPr lang="en-US" dirty="0"/>
              <a:t>healed infirmities by placing their </a:t>
            </a:r>
            <a:r>
              <a:rPr lang="en-US" b="1" dirty="0"/>
              <a:t>hands on the sick</a:t>
            </a:r>
            <a:r>
              <a:rPr lang="en-US" dirty="0"/>
              <a:t> (Acts 3:6–8; 28:8)</a:t>
            </a:r>
          </a:p>
        </p:txBody>
      </p:sp>
      <p:sp>
        <p:nvSpPr>
          <p:cNvPr id="4" name="Footer Placeholder 3">
            <a:extLst>
              <a:ext uri="{FF2B5EF4-FFF2-40B4-BE49-F238E27FC236}">
                <a16:creationId xmlns:a16="http://schemas.microsoft.com/office/drawing/2014/main" id="{C25C3C4A-133E-45BF-8D35-50F795D83EA9}"/>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AF54181C-CCC6-4E25-ABF1-4D9737792188}"/>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405566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F96B9-322C-43BC-A884-93E2769A32F9}"/>
              </a:ext>
            </a:extLst>
          </p:cNvPr>
          <p:cNvSpPr>
            <a:spLocks noGrp="1"/>
          </p:cNvSpPr>
          <p:nvPr>
            <p:ph type="title"/>
          </p:nvPr>
        </p:nvSpPr>
        <p:spPr/>
        <p:txBody>
          <a:bodyPr/>
          <a:lstStyle/>
          <a:p>
            <a:r>
              <a:rPr lang="en-US" dirty="0"/>
              <a:t>Recap</a:t>
            </a:r>
          </a:p>
        </p:txBody>
      </p:sp>
      <p:sp>
        <p:nvSpPr>
          <p:cNvPr id="3" name="Content Placeholder 2">
            <a:extLst>
              <a:ext uri="{FF2B5EF4-FFF2-40B4-BE49-F238E27FC236}">
                <a16:creationId xmlns:a16="http://schemas.microsoft.com/office/drawing/2014/main" id="{3783E715-D74C-481A-9687-137EC980E077}"/>
              </a:ext>
            </a:extLst>
          </p:cNvPr>
          <p:cNvSpPr>
            <a:spLocks noGrp="1"/>
          </p:cNvSpPr>
          <p:nvPr>
            <p:ph idx="1"/>
          </p:nvPr>
        </p:nvSpPr>
        <p:spPr/>
        <p:txBody>
          <a:bodyPr/>
          <a:lstStyle/>
          <a:p>
            <a:r>
              <a:rPr lang="en-US" dirty="0"/>
              <a:t>All Gospels paint a picture of Jesus</a:t>
            </a:r>
          </a:p>
          <a:p>
            <a:r>
              <a:rPr lang="en-US" dirty="0"/>
              <a:t>Mark</a:t>
            </a:r>
          </a:p>
          <a:p>
            <a:pPr lvl="1"/>
            <a:r>
              <a:rPr lang="en-US" dirty="0"/>
              <a:t>Mark 1:1 – The Son of God</a:t>
            </a:r>
          </a:p>
          <a:p>
            <a:pPr lvl="1"/>
            <a:r>
              <a:rPr lang="en-US" dirty="0"/>
              <a:t>Healer, Exorcist and Messiah</a:t>
            </a:r>
          </a:p>
          <a:p>
            <a:pPr lvl="1"/>
            <a:r>
              <a:rPr lang="en-US" dirty="0"/>
              <a:t>Does not think that the Jews are ready for his type of Messiah</a:t>
            </a:r>
          </a:p>
          <a:p>
            <a:pPr lvl="1"/>
            <a:r>
              <a:rPr lang="en-US" dirty="0"/>
              <a:t>Suffering Servant of Second Isaiah</a:t>
            </a:r>
          </a:p>
          <a:p>
            <a:pPr lvl="1"/>
            <a:r>
              <a:rPr lang="en-US" dirty="0"/>
              <a:t>Man of action</a:t>
            </a:r>
          </a:p>
          <a:p>
            <a:r>
              <a:rPr lang="en-US" dirty="0"/>
              <a:t>Did Mark have a Trinitarian Theology – I think so!</a:t>
            </a:r>
          </a:p>
        </p:txBody>
      </p:sp>
      <p:sp>
        <p:nvSpPr>
          <p:cNvPr id="4" name="Footer Placeholder 3">
            <a:extLst>
              <a:ext uri="{FF2B5EF4-FFF2-40B4-BE49-F238E27FC236}">
                <a16:creationId xmlns:a16="http://schemas.microsoft.com/office/drawing/2014/main" id="{0821365B-981B-4A32-A7D8-58B6029D558F}"/>
              </a:ext>
            </a:extLst>
          </p:cNvPr>
          <p:cNvSpPr>
            <a:spLocks noGrp="1"/>
          </p:cNvSpPr>
          <p:nvPr>
            <p:ph type="ftr" sz="quarter" idx="11"/>
          </p:nvPr>
        </p:nvSpPr>
        <p:spPr/>
        <p:txBody>
          <a:bodyPr/>
          <a:lstStyle/>
          <a:p>
            <a:r>
              <a:rPr lang="en-US"/>
              <a:t>©Copyright, 2018 The Relentless Catholic.  All Rights Reserved. </a:t>
            </a:r>
            <a:endParaRPr lang="en-US" dirty="0"/>
          </a:p>
        </p:txBody>
      </p:sp>
      <p:sp>
        <p:nvSpPr>
          <p:cNvPr id="5" name="Slide Number Placeholder 4">
            <a:extLst>
              <a:ext uri="{FF2B5EF4-FFF2-40B4-BE49-F238E27FC236}">
                <a16:creationId xmlns:a16="http://schemas.microsoft.com/office/drawing/2014/main" id="{E28444E4-5199-4A73-BB86-34D5F8E5F3D2}"/>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3823108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2FB9-4591-4952-B333-44E8CD3A6C19}"/>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CD50C36B-E14D-43E8-85C6-EB8AE0AEBA4E}"/>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A4E7AA43-1D29-487D-9DF3-9D1A1BD6A3FE}"/>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258007-805F-41AB-B917-FA928B54EDE4}"/>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7893686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2244</TotalTime>
  <Words>1331</Words>
  <Application>Microsoft Office PowerPoint</Application>
  <PresentationFormat>Widescreen</PresentationFormat>
  <Paragraphs>117</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The Gospel According to St. Mark</vt:lpstr>
      <vt:lpstr>Opening Prayer</vt:lpstr>
      <vt:lpstr>Introduction</vt:lpstr>
      <vt:lpstr>Chapter 16</vt:lpstr>
      <vt:lpstr>Chapter 16 (continued)</vt:lpstr>
      <vt:lpstr>Chapter 16 (continued)</vt:lpstr>
      <vt:lpstr>Chapter 16 (continued)</vt:lpstr>
      <vt:lpstr>Recap</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46</cp:revision>
  <cp:lastPrinted>2018-12-20T19:28:21Z</cp:lastPrinted>
  <dcterms:created xsi:type="dcterms:W3CDTF">2017-09-26T22:01:53Z</dcterms:created>
  <dcterms:modified xsi:type="dcterms:W3CDTF">2019-02-12T22:26:37Z</dcterms:modified>
</cp:coreProperties>
</file>