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9" r:id="rId1"/>
  </p:sldMasterIdLst>
  <p:notesMasterIdLst>
    <p:notesMasterId r:id="rId11"/>
  </p:notesMasterIdLst>
  <p:sldIdLst>
    <p:sldId id="256" r:id="rId2"/>
    <p:sldId id="279" r:id="rId3"/>
    <p:sldId id="273" r:id="rId4"/>
    <p:sldId id="274" r:id="rId5"/>
    <p:sldId id="275" r:id="rId6"/>
    <p:sldId id="276" r:id="rId7"/>
    <p:sldId id="277" r:id="rId8"/>
    <p:sldId id="278" r:id="rId9"/>
    <p:sldId id="270" r:id="rId10"/>
  </p:sldIdLst>
  <p:sldSz cx="12192000" cy="6858000"/>
  <p:notesSz cx="7102475" cy="938847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7" autoAdjust="0"/>
    <p:restoredTop sz="94660"/>
  </p:normalViewPr>
  <p:slideViewPr>
    <p:cSldViewPr snapToGrid="0">
      <p:cViewPr varScale="1">
        <p:scale>
          <a:sx n="161" d="100"/>
          <a:sy n="161" d="100"/>
        </p:scale>
        <p:origin x="30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7739" cy="471054"/>
          </a:xfrm>
          <a:prstGeom prst="rect">
            <a:avLst/>
          </a:prstGeom>
        </p:spPr>
        <p:txBody>
          <a:bodyPr vert="horz" lIns="94229" tIns="47114" rIns="94229" bIns="47114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023092" y="0"/>
            <a:ext cx="3077739" cy="471054"/>
          </a:xfrm>
          <a:prstGeom prst="rect">
            <a:avLst/>
          </a:prstGeom>
        </p:spPr>
        <p:txBody>
          <a:bodyPr vert="horz" lIns="94229" tIns="47114" rIns="94229" bIns="47114" rtlCol="0"/>
          <a:lstStyle>
            <a:lvl1pPr algn="r">
              <a:defRPr sz="1200"/>
            </a:lvl1pPr>
          </a:lstStyle>
          <a:p>
            <a:fld id="{842E008B-2BF1-4176-952A-417346ECEAEF}" type="datetimeFigureOut">
              <a:rPr lang="en-US" smtClean="0"/>
              <a:t>4/26/2019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35013" y="1173163"/>
            <a:ext cx="5632450" cy="31686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229" tIns="47114" rIns="94229" bIns="47114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10248" y="4518204"/>
            <a:ext cx="5681980" cy="3696712"/>
          </a:xfrm>
          <a:prstGeom prst="rect">
            <a:avLst/>
          </a:prstGeom>
        </p:spPr>
        <p:txBody>
          <a:bodyPr vert="horz" lIns="94229" tIns="47114" rIns="94229" bIns="47114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917422"/>
            <a:ext cx="3077739" cy="471053"/>
          </a:xfrm>
          <a:prstGeom prst="rect">
            <a:avLst/>
          </a:prstGeom>
        </p:spPr>
        <p:txBody>
          <a:bodyPr vert="horz" lIns="94229" tIns="47114" rIns="94229" bIns="47114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023092" y="8917422"/>
            <a:ext cx="3077739" cy="471053"/>
          </a:xfrm>
          <a:prstGeom prst="rect">
            <a:avLst/>
          </a:prstGeom>
        </p:spPr>
        <p:txBody>
          <a:bodyPr vert="horz" lIns="94229" tIns="47114" rIns="94229" bIns="47114" rtlCol="0" anchor="b"/>
          <a:lstStyle>
            <a:lvl1pPr algn="r">
              <a:defRPr sz="1200"/>
            </a:lvl1pPr>
          </a:lstStyle>
          <a:p>
            <a:fld id="{A6D044DB-C52B-4B3A-B822-D5188B8B872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149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6D044DB-C52B-4B3A-B822-D5188B8B8726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485912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6D044DB-C52B-4B3A-B822-D5188B8B8726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9445252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6D044DB-C52B-4B3A-B822-D5188B8B8726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6614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6D044DB-C52B-4B3A-B822-D5188B8B8726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245039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6D044DB-C52B-4B3A-B822-D5188B8B8726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953680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6D044DB-C52B-4B3A-B822-D5188B8B8726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502279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6D044DB-C52B-4B3A-B822-D5188B8B8726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372646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6D044DB-C52B-4B3A-B822-D5188B8B8726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47830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A6473-4737-4437-A448-43BE11227DF4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/>
              <a:t>©Copyright, 2019 The Relentless Catholic.  All Rights Reserved.</a:t>
            </a:r>
            <a:endParaRPr lang="en-US" dirty="0"/>
          </a:p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8" name="Picture 17">
            <a:extLst>
              <a:ext uri="{FF2B5EF4-FFF2-40B4-BE49-F238E27FC236}">
                <a16:creationId xmlns:a16="http://schemas.microsoft.com/office/drawing/2014/main" id="{3C0CFCC1-4DBD-4EA3-821C-68070C5CB590}"/>
              </a:ext>
            </a:extLst>
          </p:cNvPr>
          <p:cNvPicPr/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420350" y="0"/>
            <a:ext cx="1771650" cy="135763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4544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69998-6486-473B-9CDB-71ED3F279B89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2018 The Relentless Catholic.  All Rights Reserved.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51724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69410-C048-4BFD-A549-49F926C9DF8B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2018 The Relentless Catholic.  All Rights Reserved.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57427005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B9DAC0-830A-4E8D-A021-560120EAB2D6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2018 The Relentless Catholic.  All Rights Reserved.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75751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5BE383-15FA-467D-8456-DD16D75D1232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2018 The Relentless Catholic.  All Rights Reserved.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141313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F9D81-F7A8-4346-9CDD-44895E680CFB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2018 The Relentless Catholic.  All Rights Reserved.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340059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BDC00-C98E-4AE4-82D3-0C582A009359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2018 The Relentless Catholic.  All Rights Reserved.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056244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F66F09-AF73-4422-A0AA-BC8598F6A10F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2018 The Relentless Catholic.  All Rights Reserved.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94441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521B9C-798E-4583-8C76-FB8C64970DBC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/>
              <a:t>©Copyright, 2019 The Relentless Catholic.  All Rights Reserved.</a:t>
            </a:r>
            <a:endParaRPr lang="en-US" dirty="0"/>
          </a:p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3E10FF24-73F1-46E4-B214-68FE86FCA849}"/>
              </a:ext>
            </a:extLst>
          </p:cNvPr>
          <p:cNvPicPr/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420350" y="0"/>
            <a:ext cx="1771650" cy="135763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7027675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5DC76-E6DD-4AFF-8DC6-CB39EBAAFC84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2019 The Relentless Catholic.  All Rights Reserved.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88666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2A6B42-A2F8-4AB7-9FDA-5DEE034D21E2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2019 The Relentless Catholic.  All Rights Reserved.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71503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50B16-CC4F-4957-9268-7DEA2C136E27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2019 The Relentless Catholic.  All Rights Reserved.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19644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D177E-5329-4603-941F-297029918C45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2019 The Relentless Catholic.  All Rights Reserved.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26052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8CEC5-EFC9-4BE9-8F29-3E8FB06F7517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/>
              <a:t>©Copyright, 2018 The Relentless Catholic.  All Rights Reserved.</a:t>
            </a:r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E6F8D89C-F266-4E70-8394-3F9FEF42EEC1}"/>
              </a:ext>
            </a:extLst>
          </p:cNvPr>
          <p:cNvPicPr/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420350" y="0"/>
            <a:ext cx="1771650" cy="135763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5985745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469C5-E93A-4B7E-8627-A51141C449DC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2018 The Relentless Catholic.  All Rights Reserved.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4818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©Copyright, 2018 The Relentless Catholic.  All Rights Reserved.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F6D00-6457-4F23-AECF-59679649A13B}" type="datetime1">
              <a:rPr lang="en-US" smtClean="0"/>
              <a:t>4/26/2019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77301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76337F-53B3-453D-A0E3-80200FA17A0B}" type="datetime1">
              <a:rPr lang="en-US" smtClean="0"/>
              <a:t>4/26/2019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©Copyright, 2019 The Relentless Catholic.  All Rights Reserved.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8" name="Picture 17">
            <a:extLst>
              <a:ext uri="{FF2B5EF4-FFF2-40B4-BE49-F238E27FC236}">
                <a16:creationId xmlns:a16="http://schemas.microsoft.com/office/drawing/2014/main" id="{5C5FB5FB-CF99-481B-BFAB-7AE335D5FF59}"/>
              </a:ext>
            </a:extLst>
          </p:cNvPr>
          <p:cNvPicPr/>
          <p:nvPr userDrawn="1"/>
        </p:nvPicPr>
        <p:blipFill>
          <a:blip r:embed="rId1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420350" y="0"/>
            <a:ext cx="1771650" cy="135763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6188370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  <p:sldLayoutId id="2147483681" r:id="rId12"/>
    <p:sldLayoutId id="2147483682" r:id="rId13"/>
    <p:sldLayoutId id="2147483683" r:id="rId14"/>
    <p:sldLayoutId id="2147483684" r:id="rId15"/>
    <p:sldLayoutId id="2147483685" r:id="rId16"/>
  </p:sldLayoutIdLst>
  <p:hf hd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57DB82-659B-415E-AA97-3A405D2B1D4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000" dirty="0"/>
              <a:t>The Life and Writings of</a:t>
            </a:r>
            <a:br>
              <a:rPr lang="en-US" dirty="0"/>
            </a:br>
            <a:r>
              <a:rPr lang="en-US" dirty="0"/>
              <a:t>St. Paul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AF8EF5D-9D1B-46AF-B280-885976026A1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82180" y="4050833"/>
            <a:ext cx="8191823" cy="1096899"/>
          </a:xfrm>
        </p:spPr>
        <p:txBody>
          <a:bodyPr>
            <a:normAutofit/>
          </a:bodyPr>
          <a:lstStyle/>
          <a:p>
            <a:r>
              <a:rPr lang="en-US" sz="2400" dirty="0"/>
              <a:t>Lesson 5: Imprisonment in Caesarea and Travel to Rome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F4B25FA-4301-401C-AEB0-6B332FE87E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/>
              <a:t>©Copyright, 2019 The Relentless Catholic.  All Rights Reserved.</a:t>
            </a:r>
            <a:endParaRPr lang="en-US" dirty="0"/>
          </a:p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BC9F371-67C3-4C2E-AA0D-F513AB2B2D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01837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07394C-E777-44B8-A08E-CFB3433B83E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Opening Prayer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018848A-F302-4292-9ABE-D146F095D35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9522468-B051-4AA7-9178-E0DE61F5FC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/>
              <a:t>©Copyright, 2019 The Relentless Catholic.  All Rights Reserved.</a:t>
            </a:r>
            <a:endParaRPr lang="en-US"/>
          </a:p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FBA633B-425D-4DEC-B166-59A9175585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23956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1738BB-B9E3-4B14-BB10-425FE48A7C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Caesarea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79B442-41C3-45CA-8434-8327A873CA5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First, Paul has to appear before Felix</a:t>
            </a:r>
          </a:p>
          <a:p>
            <a:pPr lvl="1"/>
            <a:r>
              <a:rPr lang="en-US" dirty="0"/>
              <a:t>For two years, Felix tries to get a bribe from Paul</a:t>
            </a:r>
          </a:p>
          <a:p>
            <a:r>
              <a:rPr lang="en-US" dirty="0"/>
              <a:t>Second, Paul has to appear before Felix’s successor, Festus</a:t>
            </a:r>
          </a:p>
          <a:p>
            <a:pPr lvl="1"/>
            <a:r>
              <a:rPr lang="en-US" dirty="0"/>
              <a:t>Jerusalem Jewish elite want trial moved to Jerusalem to murder Paul</a:t>
            </a:r>
          </a:p>
          <a:p>
            <a:pPr lvl="1"/>
            <a:r>
              <a:rPr lang="en-US" dirty="0"/>
              <a:t>Paul appeals to Caesar</a:t>
            </a:r>
          </a:p>
          <a:p>
            <a:r>
              <a:rPr lang="en-US" dirty="0"/>
              <a:t>Third, Paul has to appear before Herod Agrippa II and his consort (and sister) Bernice</a:t>
            </a:r>
          </a:p>
          <a:p>
            <a:r>
              <a:rPr lang="en-US" dirty="0"/>
              <a:t>Finally, Paul boards a boat to Rome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BB94700-98AD-4008-9C23-3E4A26475F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/>
              <a:t>©Copyright, 2019 The Relentless Catholic.  All Rights Reserved.</a:t>
            </a:r>
            <a:endParaRPr lang="en-US"/>
          </a:p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561062E-18CD-4F89-A65C-2AE6599294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39509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081848-8DD3-4C53-A379-B324D4608D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Going to Rome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140298-49A7-4E3E-81B2-2AFE065C018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They board a boat that goes north of Cypress and lands in Myra</a:t>
            </a:r>
          </a:p>
          <a:p>
            <a:r>
              <a:rPr lang="en-US" dirty="0"/>
              <a:t>They find a ship sailing from Alexandria Egypt to Italy</a:t>
            </a:r>
          </a:p>
          <a:p>
            <a:r>
              <a:rPr lang="en-US" dirty="0"/>
              <a:t>They go to Crete, but it is late in the sailing season</a:t>
            </a:r>
          </a:p>
          <a:p>
            <a:pPr lvl="1"/>
            <a:r>
              <a:rPr lang="en-US" dirty="0"/>
              <a:t>Paul warns that there will be severe damage and heavy losses</a:t>
            </a:r>
          </a:p>
          <a:p>
            <a:pPr lvl="1"/>
            <a:r>
              <a:rPr lang="en-US" dirty="0"/>
              <a:t>The centurion ignores him</a:t>
            </a:r>
          </a:p>
          <a:p>
            <a:r>
              <a:rPr lang="en-US" dirty="0"/>
              <a:t>Guess what? HURRICANE force winds</a:t>
            </a:r>
          </a:p>
          <a:p>
            <a:r>
              <a:rPr lang="en-US" dirty="0"/>
              <a:t>Paul has a vision that no one will die</a:t>
            </a:r>
          </a:p>
          <a:p>
            <a:r>
              <a:rPr lang="en-US" dirty="0"/>
              <a:t>Wash up on the shore of Malta</a:t>
            </a:r>
          </a:p>
          <a:p>
            <a:pPr lvl="1"/>
            <a:r>
              <a:rPr lang="en-US" dirty="0"/>
              <a:t>Paul is bit by a snake but does not die</a:t>
            </a:r>
          </a:p>
          <a:p>
            <a:pPr lvl="1"/>
            <a:r>
              <a:rPr lang="en-US" dirty="0"/>
              <a:t>Paul heals many of the inhabitants</a:t>
            </a:r>
          </a:p>
          <a:p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7888E46-B5F5-40C0-9EC4-6647EE6D7F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/>
              <a:t>©Copyright, 2019 The Relentless Catholic.  All Rights Reserved.</a:t>
            </a:r>
            <a:endParaRPr lang="en-US"/>
          </a:p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B4AC860-E6F2-41AD-924C-34BD063A01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362742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D1DBDF-98F3-4060-B452-188AC1F900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Going to Rome (continued)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B4B383E-D9A9-42CF-AC80-26E3E29F7C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After stopping in Syracuse and Rhegium, they finally land in Puteoli</a:t>
            </a:r>
          </a:p>
          <a:p>
            <a:pPr lvl="1"/>
            <a:r>
              <a:rPr lang="en-US" dirty="0"/>
              <a:t>Northern shore of what we now know as the Bay of Naples</a:t>
            </a:r>
          </a:p>
          <a:p>
            <a:r>
              <a:rPr lang="en-US" dirty="0"/>
              <a:t>He travels to Rome</a:t>
            </a:r>
          </a:p>
          <a:p>
            <a:r>
              <a:rPr lang="en-US" dirty="0"/>
              <a:t>Archeologists may have found the house where Paul stayed in Rome</a:t>
            </a:r>
          </a:p>
          <a:p>
            <a:pPr lvl="1"/>
            <a:r>
              <a:rPr lang="en-US" dirty="0"/>
              <a:t>Decorations suggest Jewish dwelling</a:t>
            </a:r>
          </a:p>
          <a:p>
            <a:pPr lvl="1"/>
            <a:r>
              <a:rPr lang="en-US" dirty="0"/>
              <a:t>Very center of Rome</a:t>
            </a:r>
          </a:p>
          <a:p>
            <a:r>
              <a:rPr lang="en-US" dirty="0"/>
              <a:t>Under house arrest for two years</a:t>
            </a:r>
          </a:p>
          <a:p>
            <a:pPr lvl="1"/>
            <a:r>
              <a:rPr lang="en-US" dirty="0"/>
              <a:t>Allowed to have visitors</a:t>
            </a:r>
          </a:p>
          <a:p>
            <a:r>
              <a:rPr lang="en-US" dirty="0"/>
              <a:t>Acts ends here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970D76A-0877-4D05-AB0B-F66DFE6A60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/>
              <a:t>©Copyright, 2019 The Relentless Catholic.  All Rights Reserved.</a:t>
            </a:r>
            <a:endParaRPr lang="en-US"/>
          </a:p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139F018-9A70-4E5F-92B9-2F47282073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58227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E3116A-2050-4F91-838D-6D1AA7F0AE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Remaining Writings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6595E7D-4B13-403F-9ED8-F2B55E7C775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Pastoral Letters</a:t>
            </a:r>
          </a:p>
          <a:p>
            <a:pPr lvl="1"/>
            <a:r>
              <a:rPr lang="en-US" dirty="0"/>
              <a:t>First Timothy</a:t>
            </a:r>
          </a:p>
          <a:p>
            <a:pPr lvl="1"/>
            <a:r>
              <a:rPr lang="en-US" dirty="0"/>
              <a:t>Second Timothy</a:t>
            </a:r>
          </a:p>
          <a:p>
            <a:pPr lvl="1"/>
            <a:r>
              <a:rPr lang="en-US" dirty="0"/>
              <a:t>Titus</a:t>
            </a:r>
          </a:p>
          <a:p>
            <a:r>
              <a:rPr lang="en-US" dirty="0"/>
              <a:t>First Timothy</a:t>
            </a:r>
          </a:p>
          <a:p>
            <a:pPr lvl="1"/>
            <a:r>
              <a:rPr lang="en-US" dirty="0"/>
              <a:t>False teachers of knowledge (</a:t>
            </a:r>
            <a:r>
              <a:rPr lang="en-US" i="1" dirty="0"/>
              <a:t>gnosis</a:t>
            </a:r>
            <a:r>
              <a:rPr lang="en-US" dirty="0"/>
              <a:t>)</a:t>
            </a:r>
          </a:p>
          <a:p>
            <a:pPr lvl="1"/>
            <a:r>
              <a:rPr lang="en-US" dirty="0"/>
              <a:t>Forerunners of Gnosticism</a:t>
            </a:r>
          </a:p>
          <a:p>
            <a:pPr lvl="2"/>
            <a:r>
              <a:rPr lang="en-US" dirty="0"/>
              <a:t>Special knowledge for just a few, the Gnostics</a:t>
            </a:r>
          </a:p>
          <a:p>
            <a:pPr lvl="2"/>
            <a:r>
              <a:rPr lang="en-US" dirty="0"/>
              <a:t>Everyone else is damned</a:t>
            </a:r>
          </a:p>
          <a:p>
            <a:pPr marL="914400" lvl="2" indent="0">
              <a:buNone/>
            </a:pPr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609734B-BBD8-4BC6-A782-482F230CDF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/>
              <a:t>©Copyright, 2019 The Relentless Catholic.  All Rights Reserved.</a:t>
            </a:r>
            <a:endParaRPr lang="en-US"/>
          </a:p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76AF971-1B0D-4464-A995-DCE9898151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182254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D444E4C-5EE6-4843-90DD-14F2990AF7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Remaining Writings (continued)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88E26F-95D3-48A6-A119-654C914CF05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Second Timothy</a:t>
            </a:r>
          </a:p>
          <a:p>
            <a:pPr lvl="1"/>
            <a:r>
              <a:rPr lang="en-US" dirty="0"/>
              <a:t>More personal than First Timothy</a:t>
            </a:r>
          </a:p>
          <a:p>
            <a:pPr lvl="1"/>
            <a:r>
              <a:rPr lang="en-US" dirty="0"/>
              <a:t>Appears to be near the end of Paul’s life</a:t>
            </a:r>
          </a:p>
          <a:p>
            <a:pPr lvl="1"/>
            <a:r>
              <a:rPr lang="en-US" dirty="0"/>
              <a:t>Feels like a last will and testament</a:t>
            </a:r>
          </a:p>
          <a:p>
            <a:pPr lvl="1"/>
            <a:r>
              <a:rPr lang="en-US" dirty="0"/>
              <a:t>Wants Timothy to come as soon as possible</a:t>
            </a:r>
          </a:p>
          <a:p>
            <a:r>
              <a:rPr lang="en-US" dirty="0"/>
              <a:t>Titus</a:t>
            </a:r>
          </a:p>
          <a:p>
            <a:pPr lvl="1"/>
            <a:r>
              <a:rPr lang="en-US" dirty="0"/>
              <a:t>Very similar to First Timothy</a:t>
            </a:r>
          </a:p>
          <a:p>
            <a:pPr lvl="1"/>
            <a:r>
              <a:rPr lang="en-US" dirty="0"/>
              <a:t>How to organize the churches</a:t>
            </a:r>
          </a:p>
          <a:p>
            <a:pPr lvl="1"/>
            <a:r>
              <a:rPr lang="en-US" dirty="0"/>
              <a:t>Criteria for selection of elders and bishops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90A2C93-584A-4368-A9E5-65CFD0A772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/>
              <a:t>©Copyright, 2019 The Relentless Catholic.  All Rights Reserved.</a:t>
            </a:r>
            <a:endParaRPr lang="en-US"/>
          </a:p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0978492-0D3B-4E5C-AFE6-311EC82ECD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28197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2FBC90-43B1-4D82-B9A1-268DF4C213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After Acts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D870C1A-32EE-4EA7-831F-45FCEF0FAD0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Acts, at least the last part, may have been Luke writing to support Paul in his trial</a:t>
            </a:r>
          </a:p>
          <a:p>
            <a:pPr lvl="1"/>
            <a:r>
              <a:rPr lang="en-US" dirty="0"/>
              <a:t>Late dating is unlikely because no mention of the death of Peter or Paul or the fall of Jerusalem</a:t>
            </a:r>
          </a:p>
          <a:p>
            <a:r>
              <a:rPr lang="en-US" dirty="0"/>
              <a:t>Tradition is that Paul was martyred in Rome around 67 AD</a:t>
            </a:r>
          </a:p>
          <a:p>
            <a:r>
              <a:rPr lang="en-US" dirty="0"/>
              <a:t>Tertullian says he was beheaded</a:t>
            </a:r>
          </a:p>
          <a:p>
            <a:pPr lvl="1"/>
            <a:r>
              <a:rPr lang="en-US" dirty="0"/>
              <a:t>Makes sense because Roman citizen could not be crucified</a:t>
            </a:r>
          </a:p>
          <a:p>
            <a:r>
              <a:rPr lang="en-US" dirty="0"/>
              <a:t>Eusebius suggests that Paul’s martyrdom does not take place during the period that Luke records</a:t>
            </a:r>
          </a:p>
          <a:p>
            <a:pPr lvl="1"/>
            <a:r>
              <a:rPr lang="en-US" dirty="0"/>
              <a:t>Found innocent and then off to Spain (Romans 15)?</a:t>
            </a:r>
          </a:p>
          <a:p>
            <a:r>
              <a:rPr lang="en-US" dirty="0"/>
              <a:t>Clement supports this suggestion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A7D97CA-4D86-4286-9329-D78F16D197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/>
              <a:t>©Copyright, 2019 The Relentless Catholic.  All Rights Reserved.</a:t>
            </a:r>
            <a:endParaRPr lang="en-US"/>
          </a:p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76A03E8-B5DB-4603-AD9F-1A99785056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664125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6E3837-EC28-46B9-80E2-CDC85FC52D4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Closing Prayer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E5D0E4F-1B8E-4E5C-A74B-12CA7DA73FA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1A9B041-5C63-42B9-8B8F-8D506BF410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/>
              <a:t>©Copyright, 2019 The Relentless Catholic.  All Rights Reserved.</a:t>
            </a:r>
            <a:endParaRPr lang="en-US" dirty="0"/>
          </a:p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FABE562-0A3B-420C-AE80-8FA7F6996C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6951814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862</TotalTime>
  <Words>558</Words>
  <Application>Microsoft Office PowerPoint</Application>
  <PresentationFormat>Widescreen</PresentationFormat>
  <Paragraphs>88</Paragraphs>
  <Slides>9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4" baseType="lpstr">
      <vt:lpstr>Arial</vt:lpstr>
      <vt:lpstr>Calibri</vt:lpstr>
      <vt:lpstr>Trebuchet MS</vt:lpstr>
      <vt:lpstr>Wingdings 3</vt:lpstr>
      <vt:lpstr>Facet</vt:lpstr>
      <vt:lpstr>The Life and Writings of St. Paul</vt:lpstr>
      <vt:lpstr>Opening Prayer</vt:lpstr>
      <vt:lpstr>Caesarea</vt:lpstr>
      <vt:lpstr>Going to Rome</vt:lpstr>
      <vt:lpstr>Going to Rome (continued)</vt:lpstr>
      <vt:lpstr>Remaining Writings</vt:lpstr>
      <vt:lpstr>Remaining Writings (continued)</vt:lpstr>
      <vt:lpstr>After Acts</vt:lpstr>
      <vt:lpstr>Closing Prayer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Pentateuch</dc:title>
  <dc:creator>Scott Decker</dc:creator>
  <cp:lastModifiedBy>Scott Decker</cp:lastModifiedBy>
  <cp:revision>51</cp:revision>
  <cp:lastPrinted>2019-03-28T18:27:18Z</cp:lastPrinted>
  <dcterms:created xsi:type="dcterms:W3CDTF">2017-09-26T22:01:53Z</dcterms:created>
  <dcterms:modified xsi:type="dcterms:W3CDTF">2019-04-26T19:23:58Z</dcterms:modified>
</cp:coreProperties>
</file>

<file path=docProps/thumbnail.jpeg>
</file>